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308" r:id="rId2"/>
    <p:sldId id="256" r:id="rId3"/>
    <p:sldId id="378" r:id="rId4"/>
    <p:sldId id="395" r:id="rId5"/>
    <p:sldId id="353" r:id="rId6"/>
    <p:sldId id="396" r:id="rId7"/>
    <p:sldId id="397" r:id="rId8"/>
    <p:sldId id="398" r:id="rId9"/>
    <p:sldId id="399" r:id="rId10"/>
    <p:sldId id="293" r:id="rId11"/>
    <p:sldId id="257" r:id="rId12"/>
    <p:sldId id="258" r:id="rId13"/>
    <p:sldId id="335" r:id="rId14"/>
    <p:sldId id="259" r:id="rId15"/>
    <p:sldId id="288" r:id="rId16"/>
    <p:sldId id="296" r:id="rId17"/>
    <p:sldId id="298" r:id="rId18"/>
    <p:sldId id="299" r:id="rId19"/>
    <p:sldId id="260" r:id="rId20"/>
    <p:sldId id="297" r:id="rId21"/>
    <p:sldId id="302" r:id="rId22"/>
    <p:sldId id="307" r:id="rId23"/>
    <p:sldId id="262" r:id="rId24"/>
    <p:sldId id="300" r:id="rId25"/>
    <p:sldId id="390" r:id="rId26"/>
    <p:sldId id="263" r:id="rId27"/>
    <p:sldId id="301" r:id="rId28"/>
    <p:sldId id="261" r:id="rId29"/>
    <p:sldId id="391" r:id="rId30"/>
    <p:sldId id="264" r:id="rId31"/>
    <p:sldId id="291" r:id="rId32"/>
    <p:sldId id="292" r:id="rId33"/>
    <p:sldId id="265" r:id="rId34"/>
    <p:sldId id="266" r:id="rId35"/>
    <p:sldId id="379" r:id="rId36"/>
    <p:sldId id="400" r:id="rId37"/>
    <p:sldId id="267" r:id="rId38"/>
    <p:sldId id="268" r:id="rId39"/>
    <p:sldId id="352" r:id="rId40"/>
    <p:sldId id="334" r:id="rId41"/>
    <p:sldId id="269" r:id="rId42"/>
    <p:sldId id="270" r:id="rId43"/>
    <p:sldId id="271" r:id="rId44"/>
    <p:sldId id="314" r:id="rId45"/>
    <p:sldId id="295" r:id="rId46"/>
    <p:sldId id="272" r:id="rId47"/>
    <p:sldId id="315" r:id="rId48"/>
    <p:sldId id="273" r:id="rId49"/>
    <p:sldId id="274" r:id="rId50"/>
    <p:sldId id="275" r:id="rId51"/>
    <p:sldId id="289" r:id="rId52"/>
    <p:sldId id="276" r:id="rId53"/>
    <p:sldId id="333" r:id="rId54"/>
    <p:sldId id="278" r:id="rId55"/>
    <p:sldId id="304" r:id="rId56"/>
    <p:sldId id="279" r:id="rId57"/>
    <p:sldId id="316" r:id="rId58"/>
    <p:sldId id="280" r:id="rId59"/>
    <p:sldId id="303" r:id="rId60"/>
    <p:sldId id="306" r:id="rId61"/>
    <p:sldId id="305" r:id="rId62"/>
    <p:sldId id="281" r:id="rId63"/>
    <p:sldId id="317" r:id="rId64"/>
    <p:sldId id="286" r:id="rId65"/>
    <p:sldId id="282" r:id="rId66"/>
    <p:sldId id="401" r:id="rId67"/>
    <p:sldId id="294" r:id="rId68"/>
    <p:sldId id="287" r:id="rId69"/>
    <p:sldId id="283" r:id="rId70"/>
    <p:sldId id="284" r:id="rId71"/>
    <p:sldId id="285" r:id="rId72"/>
    <p:sldId id="377" r:id="rId73"/>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47" autoAdjust="0"/>
    <p:restoredTop sz="85071" autoAdjust="0"/>
  </p:normalViewPr>
  <p:slideViewPr>
    <p:cSldViewPr>
      <p:cViewPr varScale="1">
        <p:scale>
          <a:sx n="103" d="100"/>
          <a:sy n="103" d="100"/>
        </p:scale>
        <p:origin x="3941"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568D9BB-75CD-4025-B288-44AE6FF39346}"/>
              </a:ext>
            </a:extLst>
          </p:cNvPr>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099" name="Rectangle 3">
            <a:extLst>
              <a:ext uri="{FF2B5EF4-FFF2-40B4-BE49-F238E27FC236}">
                <a16:creationId xmlns:a16="http://schemas.microsoft.com/office/drawing/2014/main" id="{9EDB5D72-C856-406B-BD15-BB0AC37FC799}"/>
              </a:ext>
            </a:extLst>
          </p:cNvPr>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2052" name="Rectangle 4">
            <a:extLst>
              <a:ext uri="{FF2B5EF4-FFF2-40B4-BE49-F238E27FC236}">
                <a16:creationId xmlns:a16="http://schemas.microsoft.com/office/drawing/2014/main" id="{A13575D0-837E-4BA4-97C5-46FF5DFE956C}"/>
              </a:ext>
            </a:extLst>
          </p:cNvPr>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D7B07D44-AE96-4559-9B9F-1082F4B0B486}"/>
              </a:ext>
            </a:extLst>
          </p:cNvPr>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122047BA-4214-45EF-B155-ED27C0A9BC23}"/>
              </a:ext>
            </a:extLst>
          </p:cNvPr>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103" name="Rectangle 7">
            <a:extLst>
              <a:ext uri="{FF2B5EF4-FFF2-40B4-BE49-F238E27FC236}">
                <a16:creationId xmlns:a16="http://schemas.microsoft.com/office/drawing/2014/main" id="{3A458CEE-AC09-4564-8464-9BEBDE1F1EF5}"/>
              </a:ext>
            </a:extLst>
          </p:cNvPr>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36D9970-B021-4AEE-BCF3-D8EB329C605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27DFCC7F-7D7B-4C22-8E2C-11BF21E153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F9691A-1864-48F1-B0C4-8A83C2F1D94A}" type="slidenum">
              <a:rPr lang="en-US" altLang="en-US" smtClean="0"/>
              <a:pPr>
                <a:spcBef>
                  <a:spcPct val="0"/>
                </a:spcBef>
              </a:pPr>
              <a:t>2</a:t>
            </a:fld>
            <a:endParaRPr lang="en-US" altLang="en-US"/>
          </a:p>
        </p:txBody>
      </p:sp>
      <p:sp>
        <p:nvSpPr>
          <p:cNvPr id="5123" name="Rectangle 2">
            <a:extLst>
              <a:ext uri="{FF2B5EF4-FFF2-40B4-BE49-F238E27FC236}">
                <a16:creationId xmlns:a16="http://schemas.microsoft.com/office/drawing/2014/main" id="{2405FB34-41CD-4157-BC15-8581FFDF1E64}"/>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070C4513-FDAE-4543-AB66-89B18A5AF1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ACDD2BB-3C4E-49FF-80D5-95499E983C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82A4C2F-EC1E-4B1C-9BE4-170D863248BD}" type="slidenum">
              <a:rPr lang="en-US" altLang="en-US" smtClean="0"/>
              <a:pPr>
                <a:spcBef>
                  <a:spcPct val="0"/>
                </a:spcBef>
              </a:pPr>
              <a:t>13</a:t>
            </a:fld>
            <a:endParaRPr lang="en-US" altLang="en-US"/>
          </a:p>
        </p:txBody>
      </p:sp>
      <p:sp>
        <p:nvSpPr>
          <p:cNvPr id="33795" name="Rectangle 2">
            <a:extLst>
              <a:ext uri="{FF2B5EF4-FFF2-40B4-BE49-F238E27FC236}">
                <a16:creationId xmlns:a16="http://schemas.microsoft.com/office/drawing/2014/main" id="{2F82B42C-CFE6-47DE-82D9-A6C752DE8FF8}"/>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DCF87E31-D102-4637-BCD8-75669FA7D4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The Little League Congress approved a new rule (not found in the 2018 rule book) which restricts any player that has played the position of catcher for four or more innings (an inning is defined as playing the position of catcher for one pitch while a team is on defense) from pitching for the remainder of that DAY.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94DDABB0-5051-46DC-8FAF-295E7FA993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11DB9AA-357C-4906-BBE0-ADA179775B1F}" type="slidenum">
              <a:rPr lang="en-US" altLang="en-US" smtClean="0"/>
              <a:pPr>
                <a:spcBef>
                  <a:spcPct val="0"/>
                </a:spcBef>
              </a:pPr>
              <a:t>14</a:t>
            </a:fld>
            <a:endParaRPr lang="en-US" altLang="en-US"/>
          </a:p>
        </p:txBody>
      </p:sp>
      <p:sp>
        <p:nvSpPr>
          <p:cNvPr id="35843" name="Rectangle 2">
            <a:extLst>
              <a:ext uri="{FF2B5EF4-FFF2-40B4-BE49-F238E27FC236}">
                <a16:creationId xmlns:a16="http://schemas.microsoft.com/office/drawing/2014/main" id="{25BE0CCE-2235-49D4-9606-6F30013A22C1}"/>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226AEE55-9871-41B9-9CB3-3B70F0C46D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*Violation of any section of this regulation can result in protest of the game in which it occurs.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5AD33D15-73AB-4F3B-A8D2-F92AC9ED8F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33EF337-2120-4956-804D-A1A1BF26F32B}" type="slidenum">
              <a:rPr lang="en-US" altLang="en-US" smtClean="0"/>
              <a:pPr>
                <a:spcBef>
                  <a:spcPct val="0"/>
                </a:spcBef>
              </a:pPr>
              <a:t>15</a:t>
            </a:fld>
            <a:endParaRPr lang="en-US" altLang="en-US"/>
          </a:p>
        </p:txBody>
      </p:sp>
      <p:sp>
        <p:nvSpPr>
          <p:cNvPr id="37891" name="Rectangle 2">
            <a:extLst>
              <a:ext uri="{FF2B5EF4-FFF2-40B4-BE49-F238E27FC236}">
                <a16:creationId xmlns:a16="http://schemas.microsoft.com/office/drawing/2014/main" id="{DE17AE58-EE1D-42E5-8648-C7872DD725FC}"/>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00868E9C-4F8A-4CBA-BC5C-88D109AB7D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*Violation of any section of this regulation can result in protest of the game in which it occurs.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412FBB76-6935-48C9-93E2-52F3054EFD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53AF653-B463-4A92-B8CD-8C0C75B7578E}" type="slidenum">
              <a:rPr lang="en-US" altLang="en-US" smtClean="0"/>
              <a:pPr>
                <a:spcBef>
                  <a:spcPct val="0"/>
                </a:spcBef>
              </a:pPr>
              <a:t>16</a:t>
            </a:fld>
            <a:endParaRPr lang="en-US" altLang="en-US"/>
          </a:p>
        </p:txBody>
      </p:sp>
      <p:sp>
        <p:nvSpPr>
          <p:cNvPr id="39939" name="Rectangle 2">
            <a:extLst>
              <a:ext uri="{FF2B5EF4-FFF2-40B4-BE49-F238E27FC236}">
                <a16:creationId xmlns:a16="http://schemas.microsoft.com/office/drawing/2014/main" id="{33EF6D24-5B46-4D8B-8A78-B999ECACB2F5}"/>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880069C3-D191-4757-84F6-D8C1826BFA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*Violation of any section of this regulation can result in protest of the game in which it occurs.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C7DD30F7-4192-431D-B9EE-F78BE8F0FA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3CE0F30-98B4-463E-BADE-A2DF78086CFE}" type="slidenum">
              <a:rPr lang="en-US" altLang="en-US" smtClean="0"/>
              <a:pPr>
                <a:spcBef>
                  <a:spcPct val="0"/>
                </a:spcBef>
              </a:pPr>
              <a:t>17</a:t>
            </a:fld>
            <a:endParaRPr lang="en-US" altLang="en-US"/>
          </a:p>
        </p:txBody>
      </p:sp>
      <p:sp>
        <p:nvSpPr>
          <p:cNvPr id="41987" name="Rectangle 2">
            <a:extLst>
              <a:ext uri="{FF2B5EF4-FFF2-40B4-BE49-F238E27FC236}">
                <a16:creationId xmlns:a16="http://schemas.microsoft.com/office/drawing/2014/main" id="{5A12F585-27C3-4710-81C9-F71CE96D57B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67077006-D577-4421-9C20-9FCC328876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*Violation of any section of this regulation can result in protest of the game in which it occurs.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D42763B-42F4-4E40-8E45-E05BF7B63D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D22E55D-A20A-4235-A2A2-C75418D3E466}" type="slidenum">
              <a:rPr lang="en-US" altLang="en-US" smtClean="0"/>
              <a:pPr>
                <a:spcBef>
                  <a:spcPct val="0"/>
                </a:spcBef>
              </a:pPr>
              <a:t>18</a:t>
            </a:fld>
            <a:endParaRPr lang="en-US" altLang="en-US"/>
          </a:p>
        </p:txBody>
      </p:sp>
      <p:sp>
        <p:nvSpPr>
          <p:cNvPr id="44035" name="Rectangle 2">
            <a:extLst>
              <a:ext uri="{FF2B5EF4-FFF2-40B4-BE49-F238E27FC236}">
                <a16:creationId xmlns:a16="http://schemas.microsoft.com/office/drawing/2014/main" id="{0A515D67-E860-470F-8C87-3F943803EBF2}"/>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5DC3879E-F15B-4F57-B970-76528FFE59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*Violation of any section of this regulation can result in protest of the game in which it occurs.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979D44FA-EACA-4BE6-9CE2-4CE47F584B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632C0B5-4BDE-4860-8849-6FF542BDD18A}" type="slidenum">
              <a:rPr lang="en-US" altLang="en-US" smtClean="0"/>
              <a:pPr>
                <a:spcBef>
                  <a:spcPct val="0"/>
                </a:spcBef>
              </a:pPr>
              <a:t>19</a:t>
            </a:fld>
            <a:endParaRPr lang="en-US" altLang="en-US"/>
          </a:p>
        </p:txBody>
      </p:sp>
      <p:sp>
        <p:nvSpPr>
          <p:cNvPr id="46083" name="Rectangle 2">
            <a:extLst>
              <a:ext uri="{FF2B5EF4-FFF2-40B4-BE49-F238E27FC236}">
                <a16:creationId xmlns:a16="http://schemas.microsoft.com/office/drawing/2014/main" id="{C0849842-F419-46CC-B79B-DDB4B687E97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B647D6B7-99A7-449B-BDAC-2FFB28651E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*Since SVLL fields do not have bullpens, players may warm up in foul territory with use of a safety guard (player wearing a helmet and glove).</a:t>
            </a:r>
          </a:p>
          <a:p>
            <a:pPr eaLnBrk="1" hangingPunct="1"/>
            <a:r>
              <a:rPr lang="en-US" altLang="en-US" dirty="0">
                <a:latin typeface="Arial" panose="020B0604020202020204" pitchFamily="34" charset="0"/>
                <a:cs typeface="Arial" panose="020B0604020202020204" pitchFamily="34" charset="0"/>
              </a:rPr>
              <a:t>*One registered adult must remain in the dugout at all times.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C358EA0C-F653-4C85-8252-06485942E0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99D06A8-4823-48F8-BC9A-EDAFB2A668FA}" type="slidenum">
              <a:rPr lang="en-US" altLang="en-US" smtClean="0"/>
              <a:pPr>
                <a:spcBef>
                  <a:spcPct val="0"/>
                </a:spcBef>
              </a:pPr>
              <a:t>20</a:t>
            </a:fld>
            <a:endParaRPr lang="en-US" altLang="en-US"/>
          </a:p>
        </p:txBody>
      </p:sp>
      <p:sp>
        <p:nvSpPr>
          <p:cNvPr id="48131" name="Rectangle 2">
            <a:extLst>
              <a:ext uri="{FF2B5EF4-FFF2-40B4-BE49-F238E27FC236}">
                <a16:creationId xmlns:a16="http://schemas.microsoft.com/office/drawing/2014/main" id="{D9D6C813-673E-4CF7-BE47-489F5CE89A5F}"/>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F4A54AD-AE39-4366-B063-39C81C45A1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*Since SVLL fields do not have bullpens, players may warm up in foul territory with use of a safety guard (player wearing a helmet and glove).</a:t>
            </a:r>
          </a:p>
          <a:p>
            <a:pPr eaLnBrk="1" hangingPunct="1"/>
            <a:r>
              <a:rPr lang="en-US" altLang="en-US" dirty="0">
                <a:latin typeface="Arial" panose="020B0604020202020204" pitchFamily="34" charset="0"/>
                <a:cs typeface="Arial" panose="020B0604020202020204" pitchFamily="34" charset="0"/>
              </a:rPr>
              <a:t>*One registered adult must remain in the dugout at all times.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E15ABAB6-A786-450C-8E2C-FF19473B3206}"/>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743C9350-21C9-478B-AA68-EA40ACE0BB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a:t>
            </a:r>
          </a:p>
        </p:txBody>
      </p:sp>
      <p:sp>
        <p:nvSpPr>
          <p:cNvPr id="52228" name="Slide Number Placeholder 3">
            <a:extLst>
              <a:ext uri="{FF2B5EF4-FFF2-40B4-BE49-F238E27FC236}">
                <a16:creationId xmlns:a16="http://schemas.microsoft.com/office/drawing/2014/main" id="{CD8D2A6C-3FF3-4F3A-A33A-D0289671ED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22F7B48-2E66-4B70-9987-1B386D8257D3}" type="slidenum">
              <a:rPr lang="en-US" altLang="en-US" smtClean="0"/>
              <a:pPr>
                <a:spcBef>
                  <a:spcPct val="0"/>
                </a:spcBef>
              </a:pPr>
              <a:t>23</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DC478B8B-AA17-4D27-A784-AF53B4B3053C}"/>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743391DE-F909-4624-A06E-5DC5BEAB4E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Note: For 2018 all bats made of composite materials are prohibited from use in all divisions of Little League Baseball.</a:t>
            </a:r>
          </a:p>
        </p:txBody>
      </p:sp>
      <p:sp>
        <p:nvSpPr>
          <p:cNvPr id="54276" name="Slide Number Placeholder 3">
            <a:extLst>
              <a:ext uri="{FF2B5EF4-FFF2-40B4-BE49-F238E27FC236}">
                <a16:creationId xmlns:a16="http://schemas.microsoft.com/office/drawing/2014/main" id="{D5B7551D-0A59-464E-BEBA-A2EB1255BD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4A24BFE-C3C7-435F-839E-CC2C789E9F72}" type="slidenum">
              <a:rPr lang="en-US" altLang="en-US" smtClean="0"/>
              <a:pPr>
                <a:spcBef>
                  <a:spcPct val="0"/>
                </a:spcBef>
              </a:pPr>
              <a:t>24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517C0FDE-D92B-47F0-975B-66D3EFBF3F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6ABD5EF-7107-4670-863D-DD4537EB890A}" type="slidenum">
              <a:rPr lang="en-US" altLang="en-US" smtClean="0"/>
              <a:pPr>
                <a:spcBef>
                  <a:spcPct val="0"/>
                </a:spcBef>
              </a:pPr>
              <a:t>5</a:t>
            </a:fld>
            <a:endParaRPr lang="en-US" altLang="en-US"/>
          </a:p>
        </p:txBody>
      </p:sp>
      <p:sp>
        <p:nvSpPr>
          <p:cNvPr id="7171" name="Rectangle 2">
            <a:extLst>
              <a:ext uri="{FF2B5EF4-FFF2-40B4-BE49-F238E27FC236}">
                <a16:creationId xmlns:a16="http://schemas.microsoft.com/office/drawing/2014/main" id="{5F883F6C-9991-4EBF-B16E-41EE837BC0B4}"/>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34631779-D164-41D4-AE36-12EB289C71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5029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2B6C8-7913-0D6F-48A4-FDD568B28101}"/>
            </a:ext>
          </a:extLst>
        </p:cNvPr>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D50E58A8-EFA7-4D0F-2DF1-C93352046945}"/>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C5D3CFE2-2176-D5D3-1B2E-1C9FCBBB1D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Note: For 2018 all bats made of composite materials are prohibited from use in all divisions of Little League Baseball.</a:t>
            </a:r>
          </a:p>
        </p:txBody>
      </p:sp>
      <p:sp>
        <p:nvSpPr>
          <p:cNvPr id="54276" name="Slide Number Placeholder 3">
            <a:extLst>
              <a:ext uri="{FF2B5EF4-FFF2-40B4-BE49-F238E27FC236}">
                <a16:creationId xmlns:a16="http://schemas.microsoft.com/office/drawing/2014/main" id="{EA6CEB37-DF33-8175-6597-40F631F6A8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4A24BFE-C3C7-435F-839E-CC2C789E9F72}" type="slidenum">
              <a:rPr lang="en-US" altLang="en-US" smtClean="0"/>
              <a:pPr>
                <a:spcBef>
                  <a:spcPct val="0"/>
                </a:spcBef>
              </a:pPr>
              <a:t>25</a:t>
            </a:fld>
            <a:endParaRPr lang="en-US" altLang="en-US"/>
          </a:p>
        </p:txBody>
      </p:sp>
    </p:spTree>
    <p:extLst>
      <p:ext uri="{BB962C8B-B14F-4D97-AF65-F5344CB8AC3E}">
        <p14:creationId xmlns:p14="http://schemas.microsoft.com/office/powerpoint/2010/main" val="1987765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DBC28477-2DE8-433C-B037-4E3824E0D5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146CBCB-A2CA-4E57-909B-A5D50A9B3980}" type="slidenum">
              <a:rPr lang="en-US" altLang="en-US" smtClean="0"/>
              <a:pPr>
                <a:spcBef>
                  <a:spcPct val="0"/>
                </a:spcBef>
              </a:pPr>
              <a:t>33</a:t>
            </a:fld>
            <a:endParaRPr lang="en-US" altLang="en-US"/>
          </a:p>
        </p:txBody>
      </p:sp>
      <p:sp>
        <p:nvSpPr>
          <p:cNvPr id="64515" name="Rectangle 2">
            <a:extLst>
              <a:ext uri="{FF2B5EF4-FFF2-40B4-BE49-F238E27FC236}">
                <a16:creationId xmlns:a16="http://schemas.microsoft.com/office/drawing/2014/main" id="{60EF451F-E170-4DF1-8FFA-94E914869A90}"/>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9EC3FF2C-CCAF-4351-AC98-01114FC40E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Note: You can remove a starter before he meets the mandatory play rules.</a:t>
            </a:r>
          </a:p>
          <a:p>
            <a:pPr eaLnBrk="1" hangingPunct="1"/>
            <a:r>
              <a:rPr lang="en-US" altLang="en-US" dirty="0">
                <a:latin typeface="Arial" panose="020B0604020202020204" pitchFamily="34" charset="0"/>
                <a:cs typeface="Arial" panose="020B0604020202020204" pitchFamily="34" charset="0"/>
              </a:rPr>
              <a:t>Note: Substitute pitchers must complete the batter they are facing or until the side is retired (unless the pitcher becomes ill or is injured)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55A86E45-EC1E-4C8B-8603-C976E28E4A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A49F611-450B-4F8F-B10E-6EF5ECAB6392}" type="slidenum">
              <a:rPr lang="en-US" altLang="en-US" smtClean="0"/>
              <a:pPr>
                <a:spcBef>
                  <a:spcPct val="0"/>
                </a:spcBef>
              </a:pPr>
              <a:t>34</a:t>
            </a:fld>
            <a:endParaRPr lang="en-US" altLang="en-US"/>
          </a:p>
        </p:txBody>
      </p:sp>
      <p:sp>
        <p:nvSpPr>
          <p:cNvPr id="66563" name="Rectangle 2">
            <a:extLst>
              <a:ext uri="{FF2B5EF4-FFF2-40B4-BE49-F238E27FC236}">
                <a16:creationId xmlns:a16="http://schemas.microsoft.com/office/drawing/2014/main" id="{2A6CF478-5DE4-4FA3-BCF8-56B012AB6865}"/>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B42D0BD8-DDCE-40A9-922E-CEC749BB13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4BC50-B8B4-209A-444C-163587081627}"/>
            </a:ext>
          </a:extLst>
        </p:cNvPr>
        <p:cNvGrpSpPr/>
        <p:nvPr/>
      </p:nvGrpSpPr>
      <p:grpSpPr>
        <a:xfrm>
          <a:off x="0" y="0"/>
          <a:ext cx="0" cy="0"/>
          <a:chOff x="0" y="0"/>
          <a:chExt cx="0" cy="0"/>
        </a:xfrm>
      </p:grpSpPr>
      <p:sp>
        <p:nvSpPr>
          <p:cNvPr id="66562" name="Rectangle 7">
            <a:extLst>
              <a:ext uri="{FF2B5EF4-FFF2-40B4-BE49-F238E27FC236}">
                <a16:creationId xmlns:a16="http://schemas.microsoft.com/office/drawing/2014/main" id="{115D56AD-937F-D2D9-09F9-2BB15F738B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A49F611-450B-4F8F-B10E-6EF5ECAB6392}" type="slidenum">
              <a:rPr lang="en-US" altLang="en-US" smtClean="0"/>
              <a:pPr>
                <a:spcBef>
                  <a:spcPct val="0"/>
                </a:spcBef>
              </a:pPr>
              <a:t>35</a:t>
            </a:fld>
            <a:endParaRPr lang="en-US" altLang="en-US"/>
          </a:p>
        </p:txBody>
      </p:sp>
      <p:sp>
        <p:nvSpPr>
          <p:cNvPr id="66563" name="Rectangle 2">
            <a:extLst>
              <a:ext uri="{FF2B5EF4-FFF2-40B4-BE49-F238E27FC236}">
                <a16:creationId xmlns:a16="http://schemas.microsoft.com/office/drawing/2014/main" id="{ADD450F1-2B0A-2989-8B65-84E8E1957AC4}"/>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60566D09-6EEA-3EFB-0EB1-494E68FAE6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052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33E32-49D5-934F-DA97-DD625666773E}"/>
            </a:ext>
          </a:extLst>
        </p:cNvPr>
        <p:cNvGrpSpPr/>
        <p:nvPr/>
      </p:nvGrpSpPr>
      <p:grpSpPr>
        <a:xfrm>
          <a:off x="0" y="0"/>
          <a:ext cx="0" cy="0"/>
          <a:chOff x="0" y="0"/>
          <a:chExt cx="0" cy="0"/>
        </a:xfrm>
      </p:grpSpPr>
      <p:sp>
        <p:nvSpPr>
          <p:cNvPr id="68610" name="Rectangle 7">
            <a:extLst>
              <a:ext uri="{FF2B5EF4-FFF2-40B4-BE49-F238E27FC236}">
                <a16:creationId xmlns:a16="http://schemas.microsoft.com/office/drawing/2014/main" id="{522DD2FD-C035-C57C-8D98-06CB0A9FB1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68ECE14-C0F6-4A0B-8069-E245689B6249}" type="slidenum">
              <a:rPr lang="en-US" altLang="en-US" smtClean="0"/>
              <a:pPr>
                <a:spcBef>
                  <a:spcPct val="0"/>
                </a:spcBef>
              </a:pPr>
              <a:t>36</a:t>
            </a:fld>
            <a:endParaRPr lang="en-US" altLang="en-US"/>
          </a:p>
        </p:txBody>
      </p:sp>
      <p:sp>
        <p:nvSpPr>
          <p:cNvPr id="68611" name="Rectangle 2">
            <a:extLst>
              <a:ext uri="{FF2B5EF4-FFF2-40B4-BE49-F238E27FC236}">
                <a16:creationId xmlns:a16="http://schemas.microsoft.com/office/drawing/2014/main" id="{9253A514-FC65-B2BB-D12A-9ED0A2B24C33}"/>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CE19E0E8-1730-6D22-3E9A-1D056F1992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Note: If a skipped player returns, he is inserted back in the lineup in his original spot</a:t>
            </a:r>
          </a:p>
          <a:p>
            <a:pPr eaLnBrk="1" hangingPunct="1"/>
            <a:r>
              <a:rPr lang="en-US" altLang="en-US" dirty="0">
                <a:latin typeface="Arial" panose="020B0604020202020204" pitchFamily="34" charset="0"/>
                <a:cs typeface="Arial" panose="020B0604020202020204" pitchFamily="34" charset="0"/>
              </a:rPr>
              <a:t>Note: CBO = Continuous Batting Order (used in the Little League Minors, Coach Pitch, and Tee Ball divisions).</a:t>
            </a:r>
          </a:p>
        </p:txBody>
      </p:sp>
    </p:spTree>
    <p:extLst>
      <p:ext uri="{BB962C8B-B14F-4D97-AF65-F5344CB8AC3E}">
        <p14:creationId xmlns:p14="http://schemas.microsoft.com/office/powerpoint/2010/main" val="2416091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D8E17A7E-B634-492A-8EC2-93D1D1406D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68ECE14-C0F6-4A0B-8069-E245689B6249}" type="slidenum">
              <a:rPr lang="en-US" altLang="en-US" smtClean="0"/>
              <a:pPr>
                <a:spcBef>
                  <a:spcPct val="0"/>
                </a:spcBef>
              </a:pPr>
              <a:t>37</a:t>
            </a:fld>
            <a:endParaRPr lang="en-US" altLang="en-US"/>
          </a:p>
        </p:txBody>
      </p:sp>
      <p:sp>
        <p:nvSpPr>
          <p:cNvPr id="68611" name="Rectangle 2">
            <a:extLst>
              <a:ext uri="{FF2B5EF4-FFF2-40B4-BE49-F238E27FC236}">
                <a16:creationId xmlns:a16="http://schemas.microsoft.com/office/drawing/2014/main" id="{415F8CAA-1556-49B8-8D93-270CC454803A}"/>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306616FE-36A9-4705-8A61-AD98434DD2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Note: If a skipped player returns, he is inserted back in the lineup in his original spot</a:t>
            </a:r>
          </a:p>
          <a:p>
            <a:pPr eaLnBrk="1" hangingPunct="1"/>
            <a:r>
              <a:rPr lang="en-US" altLang="en-US" dirty="0">
                <a:latin typeface="Arial" panose="020B0604020202020204" pitchFamily="34" charset="0"/>
                <a:cs typeface="Arial" panose="020B0604020202020204" pitchFamily="34" charset="0"/>
              </a:rPr>
              <a:t>Note: CBO = Continuous Batting Order (used in the Little League Minors, Coach Pitch, and Tee Ball divisions).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7084DE3F-CCFE-4F5E-A665-8F8767F363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E4597CC-E782-46BE-ABFC-765065A60161}" type="slidenum">
              <a:rPr lang="en-US" altLang="en-US" smtClean="0"/>
              <a:pPr>
                <a:spcBef>
                  <a:spcPct val="0"/>
                </a:spcBef>
              </a:pPr>
              <a:t>38</a:t>
            </a:fld>
            <a:endParaRPr lang="en-US" altLang="en-US"/>
          </a:p>
        </p:txBody>
      </p:sp>
      <p:sp>
        <p:nvSpPr>
          <p:cNvPr id="70659" name="Rectangle 2">
            <a:extLst>
              <a:ext uri="{FF2B5EF4-FFF2-40B4-BE49-F238E27FC236}">
                <a16:creationId xmlns:a16="http://schemas.microsoft.com/office/drawing/2014/main" id="{288AA79E-F4BD-418E-870C-AD27CFB26DC3}"/>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E8854CC8-9F52-4A48-AC2F-02DCF6AA3F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If a game is forfeited, the umpire is required to file a report with the league President (through the UIC) within 24 hours stating the reason for the forfeiture.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7084DE3F-CCFE-4F5E-A665-8F8767F363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E4597CC-E782-46BE-ABFC-765065A60161}" type="slidenum">
              <a:rPr lang="en-US" altLang="en-US" smtClean="0"/>
              <a:pPr>
                <a:spcBef>
                  <a:spcPct val="0"/>
                </a:spcBef>
              </a:pPr>
              <a:t>39</a:t>
            </a:fld>
            <a:endParaRPr lang="en-US" altLang="en-US"/>
          </a:p>
        </p:txBody>
      </p:sp>
      <p:sp>
        <p:nvSpPr>
          <p:cNvPr id="70659" name="Rectangle 2">
            <a:extLst>
              <a:ext uri="{FF2B5EF4-FFF2-40B4-BE49-F238E27FC236}">
                <a16:creationId xmlns:a16="http://schemas.microsoft.com/office/drawing/2014/main" id="{288AA79E-F4BD-418E-870C-AD27CFB26DC3}"/>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E8854CC8-9F52-4A48-AC2F-02DCF6AA3F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If a game is forfeited, the umpire is required to file a report with the league President (through the UIC) within 24 hours stating the reason for the forfeiture.</a:t>
            </a:r>
          </a:p>
        </p:txBody>
      </p:sp>
    </p:spTree>
    <p:extLst>
      <p:ext uri="{BB962C8B-B14F-4D97-AF65-F5344CB8AC3E}">
        <p14:creationId xmlns:p14="http://schemas.microsoft.com/office/powerpoint/2010/main" val="3508513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584CACD7-8D0F-4E5A-84C7-604A51E266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63486AC-AC50-496B-ABC8-16280DCCB942}" type="slidenum">
              <a:rPr lang="en-US" altLang="en-US" smtClean="0">
                <a:solidFill>
                  <a:srgbClr val="000000"/>
                </a:solidFill>
              </a:rPr>
              <a:pPr>
                <a:spcBef>
                  <a:spcPct val="0"/>
                </a:spcBef>
              </a:pPr>
              <a:t>40</a:t>
            </a:fld>
            <a:endParaRPr lang="en-US" altLang="en-US">
              <a:solidFill>
                <a:srgbClr val="000000"/>
              </a:solidFill>
            </a:endParaRPr>
          </a:p>
        </p:txBody>
      </p:sp>
      <p:sp>
        <p:nvSpPr>
          <p:cNvPr id="62467" name="Rectangle 2">
            <a:extLst>
              <a:ext uri="{FF2B5EF4-FFF2-40B4-BE49-F238E27FC236}">
                <a16:creationId xmlns:a16="http://schemas.microsoft.com/office/drawing/2014/main" id="{A203221D-8D7D-4261-8941-A2D9E70700A8}"/>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A277F9C2-C9E4-4A93-9AF6-435D21B7BD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791825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81F9FAE1-43B3-486B-87E8-A425A1A43A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5C2F73C-F4C9-496D-9FC5-B0EBACC4EEA2}" type="slidenum">
              <a:rPr lang="en-US" altLang="en-US" smtClean="0"/>
              <a:pPr>
                <a:spcBef>
                  <a:spcPct val="0"/>
                </a:spcBef>
              </a:pPr>
              <a:t>41</a:t>
            </a:fld>
            <a:endParaRPr lang="en-US" altLang="en-US"/>
          </a:p>
        </p:txBody>
      </p:sp>
      <p:sp>
        <p:nvSpPr>
          <p:cNvPr id="72707" name="Rectangle 2">
            <a:extLst>
              <a:ext uri="{FF2B5EF4-FFF2-40B4-BE49-F238E27FC236}">
                <a16:creationId xmlns:a16="http://schemas.microsoft.com/office/drawing/2014/main" id="{2DAFAC6B-D713-4FED-8520-831B2FB6761A}"/>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17C0CC99-B7B5-4A5D-BB79-F407D35540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Games may be protested based on the violation or interpretation of a playing rule or use of an ineligible pitcher or player.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098E0-F942-6410-0CF4-205AEA639BC8}"/>
            </a:ext>
          </a:extLst>
        </p:cNvPr>
        <p:cNvGrpSpPr/>
        <p:nvPr/>
      </p:nvGrpSpPr>
      <p:grpSpPr>
        <a:xfrm>
          <a:off x="0" y="0"/>
          <a:ext cx="0" cy="0"/>
          <a:chOff x="0" y="0"/>
          <a:chExt cx="0" cy="0"/>
        </a:xfrm>
      </p:grpSpPr>
      <p:sp>
        <p:nvSpPr>
          <p:cNvPr id="7170" name="Rectangle 7">
            <a:extLst>
              <a:ext uri="{FF2B5EF4-FFF2-40B4-BE49-F238E27FC236}">
                <a16:creationId xmlns:a16="http://schemas.microsoft.com/office/drawing/2014/main" id="{EB5755EF-DFF4-3BB8-3E37-8B5E81FDBF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6ABD5EF-7107-4670-863D-DD4537EB890A}" type="slidenum">
              <a:rPr lang="en-US" altLang="en-US" smtClean="0"/>
              <a:pPr>
                <a:spcBef>
                  <a:spcPct val="0"/>
                </a:spcBef>
              </a:pPr>
              <a:t>6</a:t>
            </a:fld>
            <a:endParaRPr lang="en-US" altLang="en-US"/>
          </a:p>
        </p:txBody>
      </p:sp>
      <p:sp>
        <p:nvSpPr>
          <p:cNvPr id="7171" name="Rectangle 2">
            <a:extLst>
              <a:ext uri="{FF2B5EF4-FFF2-40B4-BE49-F238E27FC236}">
                <a16:creationId xmlns:a16="http://schemas.microsoft.com/office/drawing/2014/main" id="{51743833-519A-1DC4-F893-E62B93BF0E40}"/>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5CD999FF-4329-ED64-B62F-B7549D9934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0284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249C062D-E6D3-46FF-8A4E-09DE085B03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72C6016-BD96-42E0-840B-C256B8A78676}" type="slidenum">
              <a:rPr lang="en-US" altLang="en-US" smtClean="0"/>
              <a:pPr>
                <a:spcBef>
                  <a:spcPct val="0"/>
                </a:spcBef>
              </a:pPr>
              <a:t>42</a:t>
            </a:fld>
            <a:endParaRPr lang="en-US" altLang="en-US"/>
          </a:p>
        </p:txBody>
      </p:sp>
      <p:sp>
        <p:nvSpPr>
          <p:cNvPr id="74755" name="Rectangle 2">
            <a:extLst>
              <a:ext uri="{FF2B5EF4-FFF2-40B4-BE49-F238E27FC236}">
                <a16:creationId xmlns:a16="http://schemas.microsoft.com/office/drawing/2014/main" id="{F4D89617-B1C2-4991-AF59-D0CAE512B1B3}"/>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FAB70F9D-FDCE-4A21-A380-5AE1197290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The plate umpire should remember to put the ball in “play” following each dead ball situation.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99CA411C-74F1-4CA1-BE85-7647C75E04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3EDD90C-928C-4303-9DB9-499C797E20D1}" type="slidenum">
              <a:rPr lang="en-US" altLang="en-US" smtClean="0"/>
              <a:pPr>
                <a:spcBef>
                  <a:spcPct val="0"/>
                </a:spcBef>
              </a:pPr>
              <a:t>43</a:t>
            </a:fld>
            <a:endParaRPr lang="en-US" altLang="en-US"/>
          </a:p>
        </p:txBody>
      </p:sp>
      <p:sp>
        <p:nvSpPr>
          <p:cNvPr id="76803" name="Rectangle 2">
            <a:extLst>
              <a:ext uri="{FF2B5EF4-FFF2-40B4-BE49-F238E27FC236}">
                <a16:creationId xmlns:a16="http://schemas.microsoft.com/office/drawing/2014/main" id="{0E93FD17-FD3D-490E-A168-1C33690AD17E}"/>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8D2106F8-2DD6-4141-B51A-C90B26BB72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80670AD6-1D49-45ED-BA8C-2699C6E0DB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F62A410-378D-46C0-B2E8-482FC08E882D}" type="slidenum">
              <a:rPr lang="en-US" altLang="en-US" smtClean="0"/>
              <a:pPr>
                <a:spcBef>
                  <a:spcPct val="0"/>
                </a:spcBef>
              </a:pPr>
              <a:t>44</a:t>
            </a:fld>
            <a:endParaRPr lang="en-US" altLang="en-US"/>
          </a:p>
        </p:txBody>
      </p:sp>
      <p:sp>
        <p:nvSpPr>
          <p:cNvPr id="78851" name="Rectangle 2">
            <a:extLst>
              <a:ext uri="{FF2B5EF4-FFF2-40B4-BE49-F238E27FC236}">
                <a16:creationId xmlns:a16="http://schemas.microsoft.com/office/drawing/2014/main" id="{B57FD6C5-2AFB-4BF0-B147-7C0B87702B98}"/>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468A1D6B-34ED-45DA-A25F-C9F6CD77A5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710A2D67-385F-436E-BA61-78DA84D0B8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EA94045-D894-4864-AC5F-9AC7792A986F}" type="slidenum">
              <a:rPr lang="en-US" altLang="en-US" smtClean="0"/>
              <a:pPr>
                <a:spcBef>
                  <a:spcPct val="0"/>
                </a:spcBef>
              </a:pPr>
              <a:t>45</a:t>
            </a:fld>
            <a:endParaRPr lang="en-US" altLang="en-US"/>
          </a:p>
        </p:txBody>
      </p:sp>
      <p:sp>
        <p:nvSpPr>
          <p:cNvPr id="80899" name="Rectangle 2">
            <a:extLst>
              <a:ext uri="{FF2B5EF4-FFF2-40B4-BE49-F238E27FC236}">
                <a16:creationId xmlns:a16="http://schemas.microsoft.com/office/drawing/2014/main" id="{35682071-FE3C-4C0E-BFF6-1DC8A298F583}"/>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8DDB7A6A-0AB0-48B7-9229-EC13682A6B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7DF198AC-25E2-4CF5-810A-5CB63315AF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4F28D6B-7BC7-4085-B5D6-01A97FDC2432}" type="slidenum">
              <a:rPr lang="en-US" altLang="en-US" smtClean="0"/>
              <a:pPr>
                <a:spcBef>
                  <a:spcPct val="0"/>
                </a:spcBef>
              </a:pPr>
              <a:t>46</a:t>
            </a:fld>
            <a:endParaRPr lang="en-US" altLang="en-US"/>
          </a:p>
        </p:txBody>
      </p:sp>
      <p:sp>
        <p:nvSpPr>
          <p:cNvPr id="82947" name="Rectangle 2">
            <a:extLst>
              <a:ext uri="{FF2B5EF4-FFF2-40B4-BE49-F238E27FC236}">
                <a16:creationId xmlns:a16="http://schemas.microsoft.com/office/drawing/2014/main" id="{73023E7B-C639-4FEC-BF41-4444A1226784}"/>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114138DE-F4BB-42FE-9F91-700DEC7A00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8C70B4CB-9CC4-4535-8D89-9AB645772D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00024F6-2004-439B-B40F-23E05705AED7}" type="slidenum">
              <a:rPr lang="en-US" altLang="en-US" smtClean="0"/>
              <a:pPr>
                <a:spcBef>
                  <a:spcPct val="0"/>
                </a:spcBef>
              </a:pPr>
              <a:t>47</a:t>
            </a:fld>
            <a:endParaRPr lang="en-US" altLang="en-US"/>
          </a:p>
        </p:txBody>
      </p:sp>
      <p:sp>
        <p:nvSpPr>
          <p:cNvPr id="84995" name="Rectangle 2">
            <a:extLst>
              <a:ext uri="{FF2B5EF4-FFF2-40B4-BE49-F238E27FC236}">
                <a16:creationId xmlns:a16="http://schemas.microsoft.com/office/drawing/2014/main" id="{3771D1FB-6A3B-4B3B-8307-2B140EC6A8E7}"/>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63D0E2EF-7986-4011-8DC8-AAB534FE1C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F9F0DDB3-FA9F-4CDC-89D8-5055E4B7E4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1E35A2D-BAB4-4E92-B58E-A40CD0537203}" type="slidenum">
              <a:rPr lang="en-US" altLang="en-US" smtClean="0"/>
              <a:pPr>
                <a:spcBef>
                  <a:spcPct val="0"/>
                </a:spcBef>
              </a:pPr>
              <a:t>48</a:t>
            </a:fld>
            <a:endParaRPr lang="en-US" altLang="en-US"/>
          </a:p>
        </p:txBody>
      </p:sp>
      <p:sp>
        <p:nvSpPr>
          <p:cNvPr id="87043" name="Rectangle 2">
            <a:extLst>
              <a:ext uri="{FF2B5EF4-FFF2-40B4-BE49-F238E27FC236}">
                <a16:creationId xmlns:a16="http://schemas.microsoft.com/office/drawing/2014/main" id="{072C69E2-9B71-48C3-9280-74A8044E1BB3}"/>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C450A913-417E-4D3D-A3C5-848ADB7EDD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46588486-FB1E-4255-9772-3E6F99A120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0DAE12B-811A-4A1C-88DB-9BF274CBBC75}" type="slidenum">
              <a:rPr lang="en-US" altLang="en-US" smtClean="0"/>
              <a:pPr>
                <a:spcBef>
                  <a:spcPct val="0"/>
                </a:spcBef>
              </a:pPr>
              <a:t>49</a:t>
            </a:fld>
            <a:endParaRPr lang="en-US" altLang="en-US"/>
          </a:p>
        </p:txBody>
      </p:sp>
      <p:sp>
        <p:nvSpPr>
          <p:cNvPr id="89091" name="Rectangle 2">
            <a:extLst>
              <a:ext uri="{FF2B5EF4-FFF2-40B4-BE49-F238E27FC236}">
                <a16:creationId xmlns:a16="http://schemas.microsoft.com/office/drawing/2014/main" id="{F94C6D55-57BE-4433-95B5-430D20A99FF6}"/>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2DF139A4-3ED8-42FA-A1EB-00BAD01E8B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52152541-1E8B-4424-8DDE-EF8761CF6C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AF47A1-32A4-489F-93F3-0074E9EE11D9}" type="slidenum">
              <a:rPr lang="en-US" altLang="en-US" smtClean="0"/>
              <a:pPr>
                <a:spcBef>
                  <a:spcPct val="0"/>
                </a:spcBef>
              </a:pPr>
              <a:t>50</a:t>
            </a:fld>
            <a:endParaRPr lang="en-US" altLang="en-US"/>
          </a:p>
        </p:txBody>
      </p:sp>
      <p:sp>
        <p:nvSpPr>
          <p:cNvPr id="91139" name="Rectangle 2">
            <a:extLst>
              <a:ext uri="{FF2B5EF4-FFF2-40B4-BE49-F238E27FC236}">
                <a16:creationId xmlns:a16="http://schemas.microsoft.com/office/drawing/2014/main" id="{7D1EBC4D-DA14-4081-8A92-69A7E7396097}"/>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97598BB6-8653-41C7-8F62-56A2A0180E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3E12E8D4-A557-4FB9-81D5-032285DF4E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C2A0F06-0D1D-4BE1-8CE3-B7143F7F43FA}" type="slidenum">
              <a:rPr lang="en-US" altLang="en-US" smtClean="0"/>
              <a:pPr>
                <a:spcBef>
                  <a:spcPct val="0"/>
                </a:spcBef>
              </a:pPr>
              <a:t>51</a:t>
            </a:fld>
            <a:endParaRPr lang="en-US" altLang="en-US"/>
          </a:p>
        </p:txBody>
      </p:sp>
      <p:sp>
        <p:nvSpPr>
          <p:cNvPr id="93187" name="Rectangle 2">
            <a:extLst>
              <a:ext uri="{FF2B5EF4-FFF2-40B4-BE49-F238E27FC236}">
                <a16:creationId xmlns:a16="http://schemas.microsoft.com/office/drawing/2014/main" id="{64217C81-2CE6-4E85-A42F-6B8455B358B4}"/>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50823310-6F96-4931-83E7-619D58ED2E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4C065-503F-755B-FFE0-86E538AEC860}"/>
            </a:ext>
          </a:extLst>
        </p:cNvPr>
        <p:cNvGrpSpPr/>
        <p:nvPr/>
      </p:nvGrpSpPr>
      <p:grpSpPr>
        <a:xfrm>
          <a:off x="0" y="0"/>
          <a:ext cx="0" cy="0"/>
          <a:chOff x="0" y="0"/>
          <a:chExt cx="0" cy="0"/>
        </a:xfrm>
      </p:grpSpPr>
      <p:sp>
        <p:nvSpPr>
          <p:cNvPr id="7170" name="Rectangle 7">
            <a:extLst>
              <a:ext uri="{FF2B5EF4-FFF2-40B4-BE49-F238E27FC236}">
                <a16:creationId xmlns:a16="http://schemas.microsoft.com/office/drawing/2014/main" id="{5A42A7A7-AC72-2770-89C8-CF09F8050F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6ABD5EF-7107-4670-863D-DD4537EB890A}" type="slidenum">
              <a:rPr lang="en-US" altLang="en-US" smtClean="0"/>
              <a:pPr>
                <a:spcBef>
                  <a:spcPct val="0"/>
                </a:spcBef>
              </a:pPr>
              <a:t>7</a:t>
            </a:fld>
            <a:endParaRPr lang="en-US" altLang="en-US"/>
          </a:p>
        </p:txBody>
      </p:sp>
      <p:sp>
        <p:nvSpPr>
          <p:cNvPr id="7171" name="Rectangle 2">
            <a:extLst>
              <a:ext uri="{FF2B5EF4-FFF2-40B4-BE49-F238E27FC236}">
                <a16:creationId xmlns:a16="http://schemas.microsoft.com/office/drawing/2014/main" id="{D17F76EF-C0E1-5757-29FD-3B7DAE68FDA8}"/>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C9084D5D-E4AD-082A-6530-69D276075C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5518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30CB8438-6671-4964-9B32-2C618CF5E8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1B9E473-A1EF-4902-91B8-5F7645CC7262}" type="slidenum">
              <a:rPr lang="en-US" altLang="en-US" smtClean="0"/>
              <a:pPr>
                <a:spcBef>
                  <a:spcPct val="0"/>
                </a:spcBef>
              </a:pPr>
              <a:t>52</a:t>
            </a:fld>
            <a:endParaRPr lang="en-US" altLang="en-US"/>
          </a:p>
        </p:txBody>
      </p:sp>
      <p:sp>
        <p:nvSpPr>
          <p:cNvPr id="95235" name="Rectangle 2">
            <a:extLst>
              <a:ext uri="{FF2B5EF4-FFF2-40B4-BE49-F238E27FC236}">
                <a16:creationId xmlns:a16="http://schemas.microsoft.com/office/drawing/2014/main" id="{6D7F9F4D-9FFB-42C6-B319-8020F0706A0E}"/>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D74EC2DA-D411-494A-A6E1-7C0F3ED5CF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002E9C67-A6E1-4CD4-966E-3DAD5D3165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A616153-61D3-48BD-B90C-0B0356AB5354}" type="slidenum">
              <a:rPr lang="en-US" altLang="en-US" smtClean="0"/>
              <a:pPr>
                <a:spcBef>
                  <a:spcPct val="0"/>
                </a:spcBef>
              </a:pPr>
              <a:t>53</a:t>
            </a:fld>
            <a:endParaRPr lang="en-US" altLang="en-US"/>
          </a:p>
        </p:txBody>
      </p:sp>
      <p:sp>
        <p:nvSpPr>
          <p:cNvPr id="97283" name="Rectangle 2">
            <a:extLst>
              <a:ext uri="{FF2B5EF4-FFF2-40B4-BE49-F238E27FC236}">
                <a16:creationId xmlns:a16="http://schemas.microsoft.com/office/drawing/2014/main" id="{24830AF8-A87E-437F-8353-58317CE5DAD0}"/>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09F1846D-3FFA-4D1A-9951-F2C624361F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7BF940F0-7A20-4228-8CF3-EB07159D15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63BBD6D-F2EB-46F1-8CE7-2E8BBCD7CC48}" type="slidenum">
              <a:rPr lang="en-US" altLang="en-US" smtClean="0"/>
              <a:pPr>
                <a:spcBef>
                  <a:spcPct val="0"/>
                </a:spcBef>
              </a:pPr>
              <a:t>54</a:t>
            </a:fld>
            <a:endParaRPr lang="en-US" altLang="en-US"/>
          </a:p>
        </p:txBody>
      </p:sp>
      <p:sp>
        <p:nvSpPr>
          <p:cNvPr id="99331" name="Rectangle 2">
            <a:extLst>
              <a:ext uri="{FF2B5EF4-FFF2-40B4-BE49-F238E27FC236}">
                <a16:creationId xmlns:a16="http://schemas.microsoft.com/office/drawing/2014/main" id="{ED1FFA7F-821A-4450-A689-FEE03D76BA42}"/>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59C7058C-8C14-467F-B21E-88E0745608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CF1450AB-CBAF-43A9-8C56-7950478C2B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90826E0-B713-4FEF-B7D5-BE4E3D4D0A06}" type="slidenum">
              <a:rPr lang="en-US" altLang="en-US" smtClean="0"/>
              <a:pPr>
                <a:spcBef>
                  <a:spcPct val="0"/>
                </a:spcBef>
              </a:pPr>
              <a:t>55</a:t>
            </a:fld>
            <a:endParaRPr lang="en-US" altLang="en-US"/>
          </a:p>
        </p:txBody>
      </p:sp>
      <p:sp>
        <p:nvSpPr>
          <p:cNvPr id="101379" name="Rectangle 2">
            <a:extLst>
              <a:ext uri="{FF2B5EF4-FFF2-40B4-BE49-F238E27FC236}">
                <a16:creationId xmlns:a16="http://schemas.microsoft.com/office/drawing/2014/main" id="{BA9314A5-B8AC-40B0-8049-7941B9D12460}"/>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E04A9E61-3C68-4F31-860F-5C8C21B1E1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4ABCFEF8-C88A-4EAA-B1BD-68D65250B1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37349B0-6E86-461A-8299-924BF388F204}" type="slidenum">
              <a:rPr lang="en-US" altLang="en-US" smtClean="0"/>
              <a:pPr>
                <a:spcBef>
                  <a:spcPct val="0"/>
                </a:spcBef>
              </a:pPr>
              <a:t>56</a:t>
            </a:fld>
            <a:endParaRPr lang="en-US" altLang="en-US"/>
          </a:p>
        </p:txBody>
      </p:sp>
      <p:sp>
        <p:nvSpPr>
          <p:cNvPr id="103427" name="Rectangle 2">
            <a:extLst>
              <a:ext uri="{FF2B5EF4-FFF2-40B4-BE49-F238E27FC236}">
                <a16:creationId xmlns:a16="http://schemas.microsoft.com/office/drawing/2014/main" id="{72FE73AD-B1BD-49B1-8D31-0665BB7008FF}"/>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30F4884A-FC5E-49E0-9387-4E21AC8C12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EC35D66E-94F0-4F0A-939C-4BC5C7A3E4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9537CE3-FE01-493B-BB2C-3708FAD4D06F}" type="slidenum">
              <a:rPr lang="en-US" altLang="en-US" smtClean="0"/>
              <a:pPr>
                <a:spcBef>
                  <a:spcPct val="0"/>
                </a:spcBef>
              </a:pPr>
              <a:t>57</a:t>
            </a:fld>
            <a:endParaRPr lang="en-US" altLang="en-US"/>
          </a:p>
        </p:txBody>
      </p:sp>
      <p:sp>
        <p:nvSpPr>
          <p:cNvPr id="105475" name="Rectangle 2">
            <a:extLst>
              <a:ext uri="{FF2B5EF4-FFF2-40B4-BE49-F238E27FC236}">
                <a16:creationId xmlns:a16="http://schemas.microsoft.com/office/drawing/2014/main" id="{C48F122B-E7A0-4421-AB7E-CEB135F9BBF7}"/>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54177005-4E80-4BF8-BA06-F36D54B8C2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99C563CE-4BDE-4D08-862F-B2EB4832FD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3BDF850-B368-4763-BE0C-42D94ED2EEB7}" type="slidenum">
              <a:rPr lang="en-US" altLang="en-US" smtClean="0"/>
              <a:pPr>
                <a:spcBef>
                  <a:spcPct val="0"/>
                </a:spcBef>
              </a:pPr>
              <a:t>58</a:t>
            </a:fld>
            <a:endParaRPr lang="en-US" altLang="en-US"/>
          </a:p>
        </p:txBody>
      </p:sp>
      <p:sp>
        <p:nvSpPr>
          <p:cNvPr id="107523" name="Rectangle 2">
            <a:extLst>
              <a:ext uri="{FF2B5EF4-FFF2-40B4-BE49-F238E27FC236}">
                <a16:creationId xmlns:a16="http://schemas.microsoft.com/office/drawing/2014/main" id="{64EB4125-EC64-427A-8F13-EEA05F9FCF6B}"/>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334A6BFC-F15D-4661-AC32-62A5F3110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60DAA47D-42F2-4820-9FAD-7786AE6289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F0F2490-8CC2-4805-A74C-6D673B7F1ED4}" type="slidenum">
              <a:rPr lang="en-US" altLang="en-US" smtClean="0"/>
              <a:pPr>
                <a:spcBef>
                  <a:spcPct val="0"/>
                </a:spcBef>
              </a:pPr>
              <a:t>59</a:t>
            </a:fld>
            <a:endParaRPr lang="en-US" altLang="en-US"/>
          </a:p>
        </p:txBody>
      </p:sp>
      <p:sp>
        <p:nvSpPr>
          <p:cNvPr id="109571" name="Rectangle 2">
            <a:extLst>
              <a:ext uri="{FF2B5EF4-FFF2-40B4-BE49-F238E27FC236}">
                <a16:creationId xmlns:a16="http://schemas.microsoft.com/office/drawing/2014/main" id="{DE8235A2-B19A-4ACA-8FBF-F65C293319AF}"/>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48E79EFE-1800-489D-AD90-0305F58B4A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B99B8411-6850-417B-B36A-FD99991E54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37BF053-2E6B-4EF6-9159-200564DE5DAC}" type="slidenum">
              <a:rPr lang="en-US" altLang="en-US" smtClean="0"/>
              <a:pPr>
                <a:spcBef>
                  <a:spcPct val="0"/>
                </a:spcBef>
              </a:pPr>
              <a:t>60</a:t>
            </a:fld>
            <a:endParaRPr lang="en-US" altLang="en-US"/>
          </a:p>
        </p:txBody>
      </p:sp>
      <p:sp>
        <p:nvSpPr>
          <p:cNvPr id="111619" name="Rectangle 2">
            <a:extLst>
              <a:ext uri="{FF2B5EF4-FFF2-40B4-BE49-F238E27FC236}">
                <a16:creationId xmlns:a16="http://schemas.microsoft.com/office/drawing/2014/main" id="{6DB10C5D-A23B-4455-9DE5-AFD4ECC568A0}"/>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E7AAE228-1ADB-4FA1-B425-99D0FB5418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62CAC253-472B-43B9-8968-A4F0988E4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05C02D8-3253-4F8F-ABBE-8634B4817B02}" type="slidenum">
              <a:rPr lang="en-US" altLang="en-US" smtClean="0"/>
              <a:pPr>
                <a:spcBef>
                  <a:spcPct val="0"/>
                </a:spcBef>
              </a:pPr>
              <a:t>61</a:t>
            </a:fld>
            <a:endParaRPr lang="en-US" altLang="en-US"/>
          </a:p>
        </p:txBody>
      </p:sp>
      <p:sp>
        <p:nvSpPr>
          <p:cNvPr id="113667" name="Rectangle 2">
            <a:extLst>
              <a:ext uri="{FF2B5EF4-FFF2-40B4-BE49-F238E27FC236}">
                <a16:creationId xmlns:a16="http://schemas.microsoft.com/office/drawing/2014/main" id="{936E1313-2B50-4C91-B115-57AAB1A6D2C0}"/>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ECBD64DC-885E-45F5-856E-57EFB8B0E3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6FA84-8459-9D68-2C89-BC782EC997F6}"/>
            </a:ext>
          </a:extLst>
        </p:cNvPr>
        <p:cNvGrpSpPr/>
        <p:nvPr/>
      </p:nvGrpSpPr>
      <p:grpSpPr>
        <a:xfrm>
          <a:off x="0" y="0"/>
          <a:ext cx="0" cy="0"/>
          <a:chOff x="0" y="0"/>
          <a:chExt cx="0" cy="0"/>
        </a:xfrm>
      </p:grpSpPr>
      <p:sp>
        <p:nvSpPr>
          <p:cNvPr id="7170" name="Rectangle 7">
            <a:extLst>
              <a:ext uri="{FF2B5EF4-FFF2-40B4-BE49-F238E27FC236}">
                <a16:creationId xmlns:a16="http://schemas.microsoft.com/office/drawing/2014/main" id="{E8ED7615-55C2-0141-7B0D-2E9E4A735A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6ABD5EF-7107-4670-863D-DD4537EB890A}" type="slidenum">
              <a:rPr lang="en-US" altLang="en-US" smtClean="0"/>
              <a:pPr>
                <a:spcBef>
                  <a:spcPct val="0"/>
                </a:spcBef>
              </a:pPr>
              <a:t>8</a:t>
            </a:fld>
            <a:endParaRPr lang="en-US" altLang="en-US"/>
          </a:p>
        </p:txBody>
      </p:sp>
      <p:sp>
        <p:nvSpPr>
          <p:cNvPr id="7171" name="Rectangle 2">
            <a:extLst>
              <a:ext uri="{FF2B5EF4-FFF2-40B4-BE49-F238E27FC236}">
                <a16:creationId xmlns:a16="http://schemas.microsoft.com/office/drawing/2014/main" id="{9BDA622A-41CC-DF7D-56C1-602035E8524B}"/>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6819E144-08D4-EB2E-F470-44A9120D01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71692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0D5F659F-0137-4C44-828C-BC20CFF0B7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8F222BA-3A3A-4C5A-8A30-B131E6A7C5CC}" type="slidenum">
              <a:rPr lang="en-US" altLang="en-US" smtClean="0"/>
              <a:pPr>
                <a:spcBef>
                  <a:spcPct val="0"/>
                </a:spcBef>
              </a:pPr>
              <a:t>62</a:t>
            </a:fld>
            <a:endParaRPr lang="en-US" altLang="en-US"/>
          </a:p>
        </p:txBody>
      </p:sp>
      <p:sp>
        <p:nvSpPr>
          <p:cNvPr id="115715" name="Rectangle 2">
            <a:extLst>
              <a:ext uri="{FF2B5EF4-FFF2-40B4-BE49-F238E27FC236}">
                <a16:creationId xmlns:a16="http://schemas.microsoft.com/office/drawing/2014/main" id="{896F07D8-7560-44CF-BCE9-A8AEFFCE8F5C}"/>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4EDD0B9A-B5EA-411D-B839-E6F150DA56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90B5F819-1520-407A-BC1D-4546C5E2F7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97D3438-16E7-418E-BB9B-B0D5F1A4A5D8}" type="slidenum">
              <a:rPr lang="en-US" altLang="en-US" smtClean="0"/>
              <a:pPr>
                <a:spcBef>
                  <a:spcPct val="0"/>
                </a:spcBef>
              </a:pPr>
              <a:t>63</a:t>
            </a:fld>
            <a:endParaRPr lang="en-US" altLang="en-US"/>
          </a:p>
        </p:txBody>
      </p:sp>
      <p:sp>
        <p:nvSpPr>
          <p:cNvPr id="117763" name="Rectangle 2">
            <a:extLst>
              <a:ext uri="{FF2B5EF4-FFF2-40B4-BE49-F238E27FC236}">
                <a16:creationId xmlns:a16="http://schemas.microsoft.com/office/drawing/2014/main" id="{1C76DA24-D661-4012-AAAD-9424EA1A0E79}"/>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F182DFC6-48CE-418D-81B7-8A68A5F685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D1AD6C07-AFA0-4A46-8F90-EF66FAE850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5464EA5-B314-4482-B92A-D9CF5B54C2FE}" type="slidenum">
              <a:rPr lang="en-US" altLang="en-US" smtClean="0"/>
              <a:pPr>
                <a:spcBef>
                  <a:spcPct val="0"/>
                </a:spcBef>
              </a:pPr>
              <a:t>64</a:t>
            </a:fld>
            <a:endParaRPr lang="en-US" altLang="en-US"/>
          </a:p>
        </p:txBody>
      </p:sp>
      <p:sp>
        <p:nvSpPr>
          <p:cNvPr id="132099" name="Rectangle 2">
            <a:extLst>
              <a:ext uri="{FF2B5EF4-FFF2-40B4-BE49-F238E27FC236}">
                <a16:creationId xmlns:a16="http://schemas.microsoft.com/office/drawing/2014/main" id="{390A30B0-FA4A-4509-A889-19BDB3BC802A}"/>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F68F1617-F987-480F-BE72-7FD11D972F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8599472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6E8BCBEC-800F-41F9-9803-A50D20D6BC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26D8A5F-ED3C-427C-9201-B1DF6DD04C10}" type="slidenum">
              <a:rPr lang="en-US" altLang="en-US" smtClean="0"/>
              <a:pPr>
                <a:spcBef>
                  <a:spcPct val="0"/>
                </a:spcBef>
              </a:pPr>
              <a:t>65</a:t>
            </a:fld>
            <a:endParaRPr lang="en-US" altLang="en-US"/>
          </a:p>
        </p:txBody>
      </p:sp>
      <p:sp>
        <p:nvSpPr>
          <p:cNvPr id="119811" name="Rectangle 2">
            <a:extLst>
              <a:ext uri="{FF2B5EF4-FFF2-40B4-BE49-F238E27FC236}">
                <a16:creationId xmlns:a16="http://schemas.microsoft.com/office/drawing/2014/main" id="{DF272F9E-03D3-4391-823F-F722BE60E358}"/>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9C6821B6-7038-41A4-89FB-BA008A0C16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01471-6F65-DAF2-80AE-A9ECA9B8DCCF}"/>
            </a:ext>
          </a:extLst>
        </p:cNvPr>
        <p:cNvGrpSpPr/>
        <p:nvPr/>
      </p:nvGrpSpPr>
      <p:grpSpPr>
        <a:xfrm>
          <a:off x="0" y="0"/>
          <a:ext cx="0" cy="0"/>
          <a:chOff x="0" y="0"/>
          <a:chExt cx="0" cy="0"/>
        </a:xfrm>
      </p:grpSpPr>
      <p:sp>
        <p:nvSpPr>
          <p:cNvPr id="119810" name="Rectangle 7">
            <a:extLst>
              <a:ext uri="{FF2B5EF4-FFF2-40B4-BE49-F238E27FC236}">
                <a16:creationId xmlns:a16="http://schemas.microsoft.com/office/drawing/2014/main" id="{18CD1ED1-21C3-DD1D-E69F-A13AC89025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26D8A5F-ED3C-427C-9201-B1DF6DD04C10}" type="slidenum">
              <a:rPr lang="en-US" altLang="en-US" smtClean="0"/>
              <a:pPr>
                <a:spcBef>
                  <a:spcPct val="0"/>
                </a:spcBef>
              </a:pPr>
              <a:t>66</a:t>
            </a:fld>
            <a:endParaRPr lang="en-US" altLang="en-US"/>
          </a:p>
        </p:txBody>
      </p:sp>
      <p:sp>
        <p:nvSpPr>
          <p:cNvPr id="119811" name="Rectangle 2">
            <a:extLst>
              <a:ext uri="{FF2B5EF4-FFF2-40B4-BE49-F238E27FC236}">
                <a16:creationId xmlns:a16="http://schemas.microsoft.com/office/drawing/2014/main" id="{52858686-D3DD-DA53-6FD5-0D4D400AA075}"/>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CFA79254-FB93-5AE6-3EE6-E3A4DD41E6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2611217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52451504-2E37-438E-841B-DB80BA03B1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2EE8E39-522D-44CA-A3ED-7D381D1AD3AD}" type="slidenum">
              <a:rPr lang="en-US" altLang="en-US" smtClean="0"/>
              <a:pPr>
                <a:spcBef>
                  <a:spcPct val="0"/>
                </a:spcBef>
              </a:pPr>
              <a:t>67</a:t>
            </a:fld>
            <a:endParaRPr lang="en-US" altLang="en-US"/>
          </a:p>
        </p:txBody>
      </p:sp>
      <p:sp>
        <p:nvSpPr>
          <p:cNvPr id="121859" name="Rectangle 2">
            <a:extLst>
              <a:ext uri="{FF2B5EF4-FFF2-40B4-BE49-F238E27FC236}">
                <a16:creationId xmlns:a16="http://schemas.microsoft.com/office/drawing/2014/main" id="{5E7EBBBA-89F1-4FAA-90E2-EDE30C93851F}"/>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800B714C-0C14-4DF2-9B7F-5FC846AB89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2CAB7562-2714-4E94-B6F5-A658DAAB71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7251745-CF56-4354-BFF9-7B629C2AA535}" type="slidenum">
              <a:rPr lang="en-US" altLang="en-US" smtClean="0"/>
              <a:pPr>
                <a:spcBef>
                  <a:spcPct val="0"/>
                </a:spcBef>
              </a:pPr>
              <a:t>68</a:t>
            </a:fld>
            <a:endParaRPr lang="en-US" altLang="en-US"/>
          </a:p>
        </p:txBody>
      </p:sp>
      <p:sp>
        <p:nvSpPr>
          <p:cNvPr id="123907" name="Rectangle 2">
            <a:extLst>
              <a:ext uri="{FF2B5EF4-FFF2-40B4-BE49-F238E27FC236}">
                <a16:creationId xmlns:a16="http://schemas.microsoft.com/office/drawing/2014/main" id="{01DF5B39-ECC6-4B1C-87B2-702CAAB3A0A0}"/>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8C0B3E0C-BB8D-4728-9E79-C336A6375C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54F7F971-CB54-4046-A49F-2642F0BE88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DE460D5-F9D8-458E-B257-E994CBE5FD59}" type="slidenum">
              <a:rPr lang="en-US" altLang="en-US" smtClean="0"/>
              <a:pPr>
                <a:spcBef>
                  <a:spcPct val="0"/>
                </a:spcBef>
              </a:pPr>
              <a:t>69</a:t>
            </a:fld>
            <a:endParaRPr lang="en-US" altLang="en-US"/>
          </a:p>
        </p:txBody>
      </p:sp>
      <p:sp>
        <p:nvSpPr>
          <p:cNvPr id="125955" name="Rectangle 2">
            <a:extLst>
              <a:ext uri="{FF2B5EF4-FFF2-40B4-BE49-F238E27FC236}">
                <a16:creationId xmlns:a16="http://schemas.microsoft.com/office/drawing/2014/main" id="{03CB6C3C-12B4-4EE4-A413-36B5E65C4905}"/>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491AC954-B69C-4976-AD00-8E07FDAAC9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0D0977B5-6D58-470A-A2A2-63DCD27250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143388F-428C-474D-ABE7-4D1B85A55FFA}" type="slidenum">
              <a:rPr lang="en-US" altLang="en-US" smtClean="0"/>
              <a:pPr>
                <a:spcBef>
                  <a:spcPct val="0"/>
                </a:spcBef>
              </a:pPr>
              <a:t>70</a:t>
            </a:fld>
            <a:endParaRPr lang="en-US" altLang="en-US"/>
          </a:p>
        </p:txBody>
      </p:sp>
      <p:sp>
        <p:nvSpPr>
          <p:cNvPr id="128003" name="Rectangle 2">
            <a:extLst>
              <a:ext uri="{FF2B5EF4-FFF2-40B4-BE49-F238E27FC236}">
                <a16:creationId xmlns:a16="http://schemas.microsoft.com/office/drawing/2014/main" id="{05910699-9E52-4DC3-977D-86DA86E7CB8E}"/>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3F54CAFD-DC81-4C54-A100-F9212D1545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763C7538-D79C-4049-B101-6704F47B67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1B5A121-C9A4-4C9B-A28D-C2C3413B23A5}" type="slidenum">
              <a:rPr lang="en-US" altLang="en-US" smtClean="0"/>
              <a:pPr>
                <a:spcBef>
                  <a:spcPct val="0"/>
                </a:spcBef>
              </a:pPr>
              <a:t>71</a:t>
            </a:fld>
            <a:endParaRPr lang="en-US" altLang="en-US"/>
          </a:p>
        </p:txBody>
      </p:sp>
      <p:sp>
        <p:nvSpPr>
          <p:cNvPr id="130051" name="Rectangle 2">
            <a:extLst>
              <a:ext uri="{FF2B5EF4-FFF2-40B4-BE49-F238E27FC236}">
                <a16:creationId xmlns:a16="http://schemas.microsoft.com/office/drawing/2014/main" id="{BACD7F0E-31AB-4536-8BC4-E0CA8522A01D}"/>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710C2192-F0D1-43B9-B2C2-5FEF2F2F9C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C04EC-215B-E2DA-2AD9-4B53F64652FD}"/>
            </a:ext>
          </a:extLst>
        </p:cNvPr>
        <p:cNvGrpSpPr/>
        <p:nvPr/>
      </p:nvGrpSpPr>
      <p:grpSpPr>
        <a:xfrm>
          <a:off x="0" y="0"/>
          <a:ext cx="0" cy="0"/>
          <a:chOff x="0" y="0"/>
          <a:chExt cx="0" cy="0"/>
        </a:xfrm>
      </p:grpSpPr>
      <p:sp>
        <p:nvSpPr>
          <p:cNvPr id="7170" name="Rectangle 7">
            <a:extLst>
              <a:ext uri="{FF2B5EF4-FFF2-40B4-BE49-F238E27FC236}">
                <a16:creationId xmlns:a16="http://schemas.microsoft.com/office/drawing/2014/main" id="{71105118-E48A-AC42-2C1E-E9C4297172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6ABD5EF-7107-4670-863D-DD4537EB890A}" type="slidenum">
              <a:rPr lang="en-US" altLang="en-US" smtClean="0"/>
              <a:pPr>
                <a:spcBef>
                  <a:spcPct val="0"/>
                </a:spcBef>
              </a:pPr>
              <a:t>9</a:t>
            </a:fld>
            <a:endParaRPr lang="en-US" altLang="en-US"/>
          </a:p>
        </p:txBody>
      </p:sp>
      <p:sp>
        <p:nvSpPr>
          <p:cNvPr id="7171" name="Rectangle 2">
            <a:extLst>
              <a:ext uri="{FF2B5EF4-FFF2-40B4-BE49-F238E27FC236}">
                <a16:creationId xmlns:a16="http://schemas.microsoft.com/office/drawing/2014/main" id="{C9A7340B-21FD-A4C3-F430-822D38D72B85}"/>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4DB695EF-245D-E746-F153-7F08ECC0E6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23288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D8E17A7E-B634-492A-8EC2-93D1D1406D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68ECE14-C0F6-4A0B-8069-E245689B6249}" type="slidenum">
              <a:rPr lang="en-US" altLang="en-US" smtClean="0"/>
              <a:pPr>
                <a:spcBef>
                  <a:spcPct val="0"/>
                </a:spcBef>
              </a:pPr>
              <a:t>72</a:t>
            </a:fld>
            <a:endParaRPr lang="en-US" altLang="en-US"/>
          </a:p>
        </p:txBody>
      </p:sp>
      <p:sp>
        <p:nvSpPr>
          <p:cNvPr id="68611" name="Rectangle 2">
            <a:extLst>
              <a:ext uri="{FF2B5EF4-FFF2-40B4-BE49-F238E27FC236}">
                <a16:creationId xmlns:a16="http://schemas.microsoft.com/office/drawing/2014/main" id="{415F8CAA-1556-49B8-8D93-270CC454803A}"/>
              </a:ext>
            </a:extLst>
          </p:cNvPr>
          <p:cNvSpPr>
            <a:spLocks noGrp="1" noRot="1" noChangeAspect="1" noChangeArrowheads="1" noTextEdit="1"/>
          </p:cNvSpPr>
          <p:nvPr>
            <p:ph type="sldImg"/>
          </p:nvPr>
        </p:nvSpPr>
        <p:spPr>
          <a:xfrm>
            <a:off x="1371600" y="1143000"/>
            <a:ext cx="4114800" cy="3086100"/>
          </a:xfrm>
          <a:ln/>
        </p:spPr>
      </p:sp>
      <p:sp>
        <p:nvSpPr>
          <p:cNvPr id="68612" name="Rectangle 3">
            <a:extLst>
              <a:ext uri="{FF2B5EF4-FFF2-40B4-BE49-F238E27FC236}">
                <a16:creationId xmlns:a16="http://schemas.microsoft.com/office/drawing/2014/main" id="{306616FE-36A9-4705-8A61-AD98434DD2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Note: If a skipped player returns, he is inserted back in the lineup in his original spot</a:t>
            </a:r>
          </a:p>
          <a:p>
            <a:pPr eaLnBrk="1" hangingPunct="1"/>
            <a:r>
              <a:rPr lang="en-US" altLang="en-US" dirty="0">
                <a:latin typeface="Arial" panose="020B0604020202020204" pitchFamily="34" charset="0"/>
                <a:cs typeface="Arial" panose="020B0604020202020204" pitchFamily="34" charset="0"/>
              </a:rPr>
              <a:t>Note: CBO = Continuous Batting Order (used in the Little League Minors, Coach Pitch, and Tee Ball divisions).</a:t>
            </a:r>
          </a:p>
        </p:txBody>
      </p:sp>
    </p:spTree>
    <p:extLst>
      <p:ext uri="{BB962C8B-B14F-4D97-AF65-F5344CB8AC3E}">
        <p14:creationId xmlns:p14="http://schemas.microsoft.com/office/powerpoint/2010/main" val="2100773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159A408-864E-4D7C-ABD7-D863343CEE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4A97EE3-9A3F-4EDD-8ADC-5EFA14AA8E50}" type="slidenum">
              <a:rPr lang="en-US" altLang="en-US" smtClean="0"/>
              <a:pPr>
                <a:spcBef>
                  <a:spcPct val="0"/>
                </a:spcBef>
              </a:pPr>
              <a:t>10</a:t>
            </a:fld>
            <a:endParaRPr lang="en-US" altLang="en-US"/>
          </a:p>
        </p:txBody>
      </p:sp>
      <p:sp>
        <p:nvSpPr>
          <p:cNvPr id="27651" name="Rectangle 2">
            <a:extLst>
              <a:ext uri="{FF2B5EF4-FFF2-40B4-BE49-F238E27FC236}">
                <a16:creationId xmlns:a16="http://schemas.microsoft.com/office/drawing/2014/main" id="{F1847953-828A-4E98-AD67-9850C6934FA5}"/>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3E53F2BA-3C60-4D20-824B-E952418BB7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D45FA35-3AFF-4E5A-8EA3-919A226E23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5794BAF-D2EE-4030-A7E7-FA56F15B0D8B}" type="slidenum">
              <a:rPr lang="en-US" altLang="en-US" smtClean="0"/>
              <a:pPr>
                <a:spcBef>
                  <a:spcPct val="0"/>
                </a:spcBef>
              </a:pPr>
              <a:t>11</a:t>
            </a:fld>
            <a:endParaRPr lang="en-US" altLang="en-US"/>
          </a:p>
        </p:txBody>
      </p:sp>
      <p:sp>
        <p:nvSpPr>
          <p:cNvPr id="29699" name="Rectangle 2">
            <a:extLst>
              <a:ext uri="{FF2B5EF4-FFF2-40B4-BE49-F238E27FC236}">
                <a16:creationId xmlns:a16="http://schemas.microsoft.com/office/drawing/2014/main" id="{77DCAEB5-EAA4-48B3-A3EA-9B80A06F61BE}"/>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CA688B2-65EB-4D84-AC0D-B311C77963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9B085789-A216-4B46-B6C5-66E230D4A2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18333A8-387C-4813-BA8B-2B8D3B0C11EB}" type="slidenum">
              <a:rPr lang="en-US" altLang="en-US" smtClean="0"/>
              <a:pPr>
                <a:spcBef>
                  <a:spcPct val="0"/>
                </a:spcBef>
              </a:pPr>
              <a:t>12</a:t>
            </a:fld>
            <a:endParaRPr lang="en-US" altLang="en-US"/>
          </a:p>
        </p:txBody>
      </p:sp>
      <p:sp>
        <p:nvSpPr>
          <p:cNvPr id="31747" name="Rectangle 2">
            <a:extLst>
              <a:ext uri="{FF2B5EF4-FFF2-40B4-BE49-F238E27FC236}">
                <a16:creationId xmlns:a16="http://schemas.microsoft.com/office/drawing/2014/main" id="{35F33D1D-D428-48CB-8153-C10BF7C177A4}"/>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6F272D6-2876-4ADD-92F8-A5F20EAD7F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The Little League Congress approved a new rule (not found in the 2018 rule book) which restricts any player that has played the position of catcher for four or more innings (an inning is defined as playing the position of catcher for one pitch while a team is on defense) from pitching for the remainder of that DAY.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71BE55BA-73DA-42A1-B237-2E83227EAA1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BF6B3C9-32C4-4D3E-9D9B-2970B88528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BF594F6-2DB2-4652-9F0C-6148BA2E41AA}"/>
              </a:ext>
            </a:extLst>
          </p:cNvPr>
          <p:cNvSpPr>
            <a:spLocks noGrp="1" noChangeArrowheads="1"/>
          </p:cNvSpPr>
          <p:nvPr>
            <p:ph type="sldNum" sz="quarter" idx="12"/>
          </p:nvPr>
        </p:nvSpPr>
        <p:spPr>
          <a:ln/>
        </p:spPr>
        <p:txBody>
          <a:bodyPr/>
          <a:lstStyle>
            <a:lvl1pPr>
              <a:defRPr/>
            </a:lvl1pPr>
          </a:lstStyle>
          <a:p>
            <a:pPr>
              <a:defRPr/>
            </a:pPr>
            <a:fld id="{51AC0BDB-1E31-4EF0-A75E-22414753EBA0}" type="slidenum">
              <a:rPr lang="en-US" altLang="en-US"/>
              <a:pPr>
                <a:defRPr/>
              </a:pPr>
              <a:t>‹#›</a:t>
            </a:fld>
            <a:endParaRPr lang="en-US" altLang="en-US"/>
          </a:p>
        </p:txBody>
      </p:sp>
    </p:spTree>
    <p:extLst>
      <p:ext uri="{BB962C8B-B14F-4D97-AF65-F5344CB8AC3E}">
        <p14:creationId xmlns:p14="http://schemas.microsoft.com/office/powerpoint/2010/main" val="3485823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A702B8F-1053-41B1-B7D0-E2CF73F6E9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D074FF-6236-4D68-BB22-66D5C881F6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09BC2F-AF77-4202-98D6-02ED4416ADA5}"/>
              </a:ext>
            </a:extLst>
          </p:cNvPr>
          <p:cNvSpPr>
            <a:spLocks noGrp="1" noChangeArrowheads="1"/>
          </p:cNvSpPr>
          <p:nvPr>
            <p:ph type="sldNum" sz="quarter" idx="12"/>
          </p:nvPr>
        </p:nvSpPr>
        <p:spPr>
          <a:ln/>
        </p:spPr>
        <p:txBody>
          <a:bodyPr/>
          <a:lstStyle>
            <a:lvl1pPr>
              <a:defRPr/>
            </a:lvl1pPr>
          </a:lstStyle>
          <a:p>
            <a:pPr>
              <a:defRPr/>
            </a:pPr>
            <a:fld id="{F98BBDBE-BA79-4E7D-B644-5F790929694A}" type="slidenum">
              <a:rPr lang="en-US" altLang="en-US"/>
              <a:pPr>
                <a:defRPr/>
              </a:pPr>
              <a:t>‹#›</a:t>
            </a:fld>
            <a:endParaRPr lang="en-US" altLang="en-US"/>
          </a:p>
        </p:txBody>
      </p:sp>
    </p:spTree>
    <p:extLst>
      <p:ext uri="{BB962C8B-B14F-4D97-AF65-F5344CB8AC3E}">
        <p14:creationId xmlns:p14="http://schemas.microsoft.com/office/powerpoint/2010/main" val="216432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9DFD55F-C5CA-49F2-AEAC-D949F5620E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77811B-AF48-48C1-9F34-A54353B234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BFD5AE3-0910-4E57-9765-C3693FAC8C92}"/>
              </a:ext>
            </a:extLst>
          </p:cNvPr>
          <p:cNvSpPr>
            <a:spLocks noGrp="1" noChangeArrowheads="1"/>
          </p:cNvSpPr>
          <p:nvPr>
            <p:ph type="sldNum" sz="quarter" idx="12"/>
          </p:nvPr>
        </p:nvSpPr>
        <p:spPr>
          <a:ln/>
        </p:spPr>
        <p:txBody>
          <a:bodyPr/>
          <a:lstStyle>
            <a:lvl1pPr>
              <a:defRPr/>
            </a:lvl1pPr>
          </a:lstStyle>
          <a:p>
            <a:pPr>
              <a:defRPr/>
            </a:pPr>
            <a:fld id="{DB11A73D-DF88-4750-BF43-BD746023ED75}" type="slidenum">
              <a:rPr lang="en-US" altLang="en-US"/>
              <a:pPr>
                <a:defRPr/>
              </a:pPr>
              <a:t>‹#›</a:t>
            </a:fld>
            <a:endParaRPr lang="en-US" altLang="en-US"/>
          </a:p>
        </p:txBody>
      </p:sp>
    </p:spTree>
    <p:extLst>
      <p:ext uri="{BB962C8B-B14F-4D97-AF65-F5344CB8AC3E}">
        <p14:creationId xmlns:p14="http://schemas.microsoft.com/office/powerpoint/2010/main" val="226372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11281F1-5260-498F-8BD5-32D29FAD3D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B75E5A-A313-43E8-883B-B4167A8AD3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005D98E-D7F2-455F-B35E-8A2A4984C71E}"/>
              </a:ext>
            </a:extLst>
          </p:cNvPr>
          <p:cNvSpPr>
            <a:spLocks noGrp="1" noChangeArrowheads="1"/>
          </p:cNvSpPr>
          <p:nvPr>
            <p:ph type="sldNum" sz="quarter" idx="12"/>
          </p:nvPr>
        </p:nvSpPr>
        <p:spPr>
          <a:ln/>
        </p:spPr>
        <p:txBody>
          <a:bodyPr/>
          <a:lstStyle>
            <a:lvl1pPr>
              <a:defRPr/>
            </a:lvl1pPr>
          </a:lstStyle>
          <a:p>
            <a:pPr>
              <a:defRPr/>
            </a:pPr>
            <a:fld id="{0519743C-D6F8-42B3-AFFF-4BC0BF9FA82C}" type="slidenum">
              <a:rPr lang="en-US" altLang="en-US"/>
              <a:pPr>
                <a:defRPr/>
              </a:pPr>
              <a:t>‹#›</a:t>
            </a:fld>
            <a:endParaRPr lang="en-US" altLang="en-US"/>
          </a:p>
        </p:txBody>
      </p:sp>
    </p:spTree>
    <p:extLst>
      <p:ext uri="{BB962C8B-B14F-4D97-AF65-F5344CB8AC3E}">
        <p14:creationId xmlns:p14="http://schemas.microsoft.com/office/powerpoint/2010/main" val="140983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5CECC48-F086-4C0B-B515-B53514DE13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BAFF595-17E6-4D59-988C-CD6CC90BAF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0082EF0-8D53-4FF7-94AE-0D5FC0FF715A}"/>
              </a:ext>
            </a:extLst>
          </p:cNvPr>
          <p:cNvSpPr>
            <a:spLocks noGrp="1" noChangeArrowheads="1"/>
          </p:cNvSpPr>
          <p:nvPr>
            <p:ph type="sldNum" sz="quarter" idx="12"/>
          </p:nvPr>
        </p:nvSpPr>
        <p:spPr>
          <a:ln/>
        </p:spPr>
        <p:txBody>
          <a:bodyPr/>
          <a:lstStyle>
            <a:lvl1pPr>
              <a:defRPr/>
            </a:lvl1pPr>
          </a:lstStyle>
          <a:p>
            <a:pPr>
              <a:defRPr/>
            </a:pPr>
            <a:fld id="{FEB327E1-A322-4964-AD64-1F2D8D037F2B}" type="slidenum">
              <a:rPr lang="en-US" altLang="en-US"/>
              <a:pPr>
                <a:defRPr/>
              </a:pPr>
              <a:t>‹#›</a:t>
            </a:fld>
            <a:endParaRPr lang="en-US" altLang="en-US"/>
          </a:p>
        </p:txBody>
      </p:sp>
    </p:spTree>
    <p:extLst>
      <p:ext uri="{BB962C8B-B14F-4D97-AF65-F5344CB8AC3E}">
        <p14:creationId xmlns:p14="http://schemas.microsoft.com/office/powerpoint/2010/main" val="501669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C2E35F8-5BA3-45ED-8DD5-7F723BE9344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EB13F1F-91E1-4353-B477-D42C43EB5A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4B684BC-949F-40BE-AEFA-BD73065287F3}"/>
              </a:ext>
            </a:extLst>
          </p:cNvPr>
          <p:cNvSpPr>
            <a:spLocks noGrp="1" noChangeArrowheads="1"/>
          </p:cNvSpPr>
          <p:nvPr>
            <p:ph type="sldNum" sz="quarter" idx="12"/>
          </p:nvPr>
        </p:nvSpPr>
        <p:spPr>
          <a:ln/>
        </p:spPr>
        <p:txBody>
          <a:bodyPr/>
          <a:lstStyle>
            <a:lvl1pPr>
              <a:defRPr/>
            </a:lvl1pPr>
          </a:lstStyle>
          <a:p>
            <a:pPr>
              <a:defRPr/>
            </a:pPr>
            <a:fld id="{93776D62-EE25-4787-9E27-CDA94A11EC66}" type="slidenum">
              <a:rPr lang="en-US" altLang="en-US"/>
              <a:pPr>
                <a:defRPr/>
              </a:pPr>
              <a:t>‹#›</a:t>
            </a:fld>
            <a:endParaRPr lang="en-US" altLang="en-US"/>
          </a:p>
        </p:txBody>
      </p:sp>
    </p:spTree>
    <p:extLst>
      <p:ext uri="{BB962C8B-B14F-4D97-AF65-F5344CB8AC3E}">
        <p14:creationId xmlns:p14="http://schemas.microsoft.com/office/powerpoint/2010/main" val="356335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0EA15A4-0869-4AA4-A1E9-70E638C39C3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21DFAAE-BF21-40CD-A493-3FCB470137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114F2AD-8FAC-4DC4-BBEB-B201CAB1D06A}"/>
              </a:ext>
            </a:extLst>
          </p:cNvPr>
          <p:cNvSpPr>
            <a:spLocks noGrp="1" noChangeArrowheads="1"/>
          </p:cNvSpPr>
          <p:nvPr>
            <p:ph type="sldNum" sz="quarter" idx="12"/>
          </p:nvPr>
        </p:nvSpPr>
        <p:spPr>
          <a:ln/>
        </p:spPr>
        <p:txBody>
          <a:bodyPr/>
          <a:lstStyle>
            <a:lvl1pPr>
              <a:defRPr/>
            </a:lvl1pPr>
          </a:lstStyle>
          <a:p>
            <a:pPr>
              <a:defRPr/>
            </a:pPr>
            <a:fld id="{F003D9B2-8B95-418B-A0DF-F8A0D58F087B}" type="slidenum">
              <a:rPr lang="en-US" altLang="en-US"/>
              <a:pPr>
                <a:defRPr/>
              </a:pPr>
              <a:t>‹#›</a:t>
            </a:fld>
            <a:endParaRPr lang="en-US" altLang="en-US"/>
          </a:p>
        </p:txBody>
      </p:sp>
    </p:spTree>
    <p:extLst>
      <p:ext uri="{BB962C8B-B14F-4D97-AF65-F5344CB8AC3E}">
        <p14:creationId xmlns:p14="http://schemas.microsoft.com/office/powerpoint/2010/main" val="156248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53C47D5-195C-413B-9DB1-2067E0F1C70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E277D8B-24B3-404A-90D4-4A8F7505CA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BF48AF7-EF22-47F8-835A-082BD09BAEA1}"/>
              </a:ext>
            </a:extLst>
          </p:cNvPr>
          <p:cNvSpPr>
            <a:spLocks noGrp="1" noChangeArrowheads="1"/>
          </p:cNvSpPr>
          <p:nvPr>
            <p:ph type="sldNum" sz="quarter" idx="12"/>
          </p:nvPr>
        </p:nvSpPr>
        <p:spPr>
          <a:ln/>
        </p:spPr>
        <p:txBody>
          <a:bodyPr/>
          <a:lstStyle>
            <a:lvl1pPr>
              <a:defRPr/>
            </a:lvl1pPr>
          </a:lstStyle>
          <a:p>
            <a:pPr>
              <a:defRPr/>
            </a:pPr>
            <a:fld id="{05D98C54-2713-49D7-AF6A-3913F56B0C1E}" type="slidenum">
              <a:rPr lang="en-US" altLang="en-US"/>
              <a:pPr>
                <a:defRPr/>
              </a:pPr>
              <a:t>‹#›</a:t>
            </a:fld>
            <a:endParaRPr lang="en-US" altLang="en-US"/>
          </a:p>
        </p:txBody>
      </p:sp>
    </p:spTree>
    <p:extLst>
      <p:ext uri="{BB962C8B-B14F-4D97-AF65-F5344CB8AC3E}">
        <p14:creationId xmlns:p14="http://schemas.microsoft.com/office/powerpoint/2010/main" val="2177475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FF6B3A8-7C31-451F-8949-B60EA6968D3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EBD96B0-A5AD-4954-B7D7-CBA875316E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35164AF-F303-4FF7-A0BB-459D296C0F31}"/>
              </a:ext>
            </a:extLst>
          </p:cNvPr>
          <p:cNvSpPr>
            <a:spLocks noGrp="1" noChangeArrowheads="1"/>
          </p:cNvSpPr>
          <p:nvPr>
            <p:ph type="sldNum" sz="quarter" idx="12"/>
          </p:nvPr>
        </p:nvSpPr>
        <p:spPr>
          <a:ln/>
        </p:spPr>
        <p:txBody>
          <a:bodyPr/>
          <a:lstStyle>
            <a:lvl1pPr>
              <a:defRPr/>
            </a:lvl1pPr>
          </a:lstStyle>
          <a:p>
            <a:pPr>
              <a:defRPr/>
            </a:pPr>
            <a:fld id="{17302752-5970-44F6-91D1-3D334A325848}" type="slidenum">
              <a:rPr lang="en-US" altLang="en-US"/>
              <a:pPr>
                <a:defRPr/>
              </a:pPr>
              <a:t>‹#›</a:t>
            </a:fld>
            <a:endParaRPr lang="en-US" altLang="en-US"/>
          </a:p>
        </p:txBody>
      </p:sp>
    </p:spTree>
    <p:extLst>
      <p:ext uri="{BB962C8B-B14F-4D97-AF65-F5344CB8AC3E}">
        <p14:creationId xmlns:p14="http://schemas.microsoft.com/office/powerpoint/2010/main" val="135945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139514E-F802-413B-A59F-1C67C53055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B9F0E1B-3F52-4B9A-862A-36EAB59B2E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A5330EF-E729-496A-8206-4CB6385D6E8B}"/>
              </a:ext>
            </a:extLst>
          </p:cNvPr>
          <p:cNvSpPr>
            <a:spLocks noGrp="1" noChangeArrowheads="1"/>
          </p:cNvSpPr>
          <p:nvPr>
            <p:ph type="sldNum" sz="quarter" idx="12"/>
          </p:nvPr>
        </p:nvSpPr>
        <p:spPr>
          <a:ln/>
        </p:spPr>
        <p:txBody>
          <a:bodyPr/>
          <a:lstStyle>
            <a:lvl1pPr>
              <a:defRPr/>
            </a:lvl1pPr>
          </a:lstStyle>
          <a:p>
            <a:pPr>
              <a:defRPr/>
            </a:pPr>
            <a:fld id="{EACBD144-3D0C-4F46-8A18-C0B3460C04DD}" type="slidenum">
              <a:rPr lang="en-US" altLang="en-US"/>
              <a:pPr>
                <a:defRPr/>
              </a:pPr>
              <a:t>‹#›</a:t>
            </a:fld>
            <a:endParaRPr lang="en-US" altLang="en-US"/>
          </a:p>
        </p:txBody>
      </p:sp>
    </p:spTree>
    <p:extLst>
      <p:ext uri="{BB962C8B-B14F-4D97-AF65-F5344CB8AC3E}">
        <p14:creationId xmlns:p14="http://schemas.microsoft.com/office/powerpoint/2010/main" val="2431632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870684B-385C-4DE2-851E-AC75577B175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5A2C628-5D4C-46C5-B96E-27A106A53E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CF63951-6A8C-4E8E-BF74-BD7BD109A69A}"/>
              </a:ext>
            </a:extLst>
          </p:cNvPr>
          <p:cNvSpPr>
            <a:spLocks noGrp="1" noChangeArrowheads="1"/>
          </p:cNvSpPr>
          <p:nvPr>
            <p:ph type="sldNum" sz="quarter" idx="12"/>
          </p:nvPr>
        </p:nvSpPr>
        <p:spPr>
          <a:ln/>
        </p:spPr>
        <p:txBody>
          <a:bodyPr/>
          <a:lstStyle>
            <a:lvl1pPr>
              <a:defRPr/>
            </a:lvl1pPr>
          </a:lstStyle>
          <a:p>
            <a:pPr>
              <a:defRPr/>
            </a:pPr>
            <a:fld id="{017DE9AC-F1D0-486A-9FB8-72CEBF49E01B}" type="slidenum">
              <a:rPr lang="en-US" altLang="en-US"/>
              <a:pPr>
                <a:defRPr/>
              </a:pPr>
              <a:t>‹#›</a:t>
            </a:fld>
            <a:endParaRPr lang="en-US" altLang="en-US"/>
          </a:p>
        </p:txBody>
      </p:sp>
    </p:spTree>
    <p:extLst>
      <p:ext uri="{BB962C8B-B14F-4D97-AF65-F5344CB8AC3E}">
        <p14:creationId xmlns:p14="http://schemas.microsoft.com/office/powerpoint/2010/main" val="237011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B26A3FA-69AB-4670-9AA8-D2029860587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A7472FA-6947-453F-902E-670553F47E5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50CD08F-2DB1-4B07-AA02-5C2659215B1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4A77512C-B3AD-4655-B96B-438BAF053FA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98CE505F-316F-4CA6-A90F-6B1FF971090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C6B8613-1AC6-45AF-8ABF-7DACDDA5108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littleleague.org/university/articles/abuse-awareness-training-course"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mailto:John_hildrethii@msn.com" TargetMode="External"/><Relationship Id="rId2" Type="http://schemas.openxmlformats.org/officeDocument/2006/relationships/notesSlide" Target="../notesSlides/notesSlide52.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hyperlink" Target="mailto:rmurray23@cox.net"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A991A097-FFA1-4130-83FC-76661EB863BF}"/>
              </a:ext>
            </a:extLst>
          </p:cNvPr>
          <p:cNvSpPr>
            <a:spLocks noGrp="1" noChangeArrowheads="1"/>
          </p:cNvSpPr>
          <p:nvPr>
            <p:ph type="ctrTitle"/>
          </p:nvPr>
        </p:nvSpPr>
        <p:spPr>
          <a:xfrm>
            <a:off x="609600" y="2362200"/>
            <a:ext cx="7772400" cy="1470025"/>
          </a:xfrm>
        </p:spPr>
        <p:txBody>
          <a:bodyPr/>
          <a:lstStyle/>
          <a:p>
            <a:r>
              <a:rPr lang="en-US" altLang="en-US" dirty="0"/>
              <a:t>2026 District 8 Rules Briefing</a:t>
            </a:r>
          </a:p>
        </p:txBody>
      </p:sp>
      <p:pic>
        <p:nvPicPr>
          <p:cNvPr id="3076" name="Picture 1">
            <a:extLst>
              <a:ext uri="{FF2B5EF4-FFF2-40B4-BE49-F238E27FC236}">
                <a16:creationId xmlns:a16="http://schemas.microsoft.com/office/drawing/2014/main" id="{B67BF8D5-F62E-44FF-B642-45FE1B58C0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1113"/>
            <a:ext cx="2619375" cy="2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758E055-2F80-7765-94E8-B7779939E6B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625" y="44564"/>
            <a:ext cx="2454275" cy="1841386"/>
          </a:xfrm>
          <a:prstGeom prst="rect">
            <a:avLst/>
          </a:prstGeom>
        </p:spPr>
      </p:pic>
      <p:pic>
        <p:nvPicPr>
          <p:cNvPr id="3" name="Picture 2">
            <a:extLst>
              <a:ext uri="{FF2B5EF4-FFF2-40B4-BE49-F238E27FC236}">
                <a16:creationId xmlns:a16="http://schemas.microsoft.com/office/drawing/2014/main" id="{B5849422-87DB-645C-5303-AD1C3467E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7230" y="4876802"/>
            <a:ext cx="2137058" cy="1652830"/>
          </a:xfrm>
          <a:prstGeom prst="rect">
            <a:avLst/>
          </a:prstGeom>
        </p:spPr>
      </p:pic>
      <p:pic>
        <p:nvPicPr>
          <p:cNvPr id="6" name="Picture 5">
            <a:extLst>
              <a:ext uri="{FF2B5EF4-FFF2-40B4-BE49-F238E27FC236}">
                <a16:creationId xmlns:a16="http://schemas.microsoft.com/office/drawing/2014/main" id="{D309DF5D-50FB-EA87-DBF8-08EEBF6C47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713" y="4991414"/>
            <a:ext cx="3213087" cy="18038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694107E6-B27B-454D-9275-3A8B854A3E57}"/>
              </a:ext>
            </a:extLst>
          </p:cNvPr>
          <p:cNvSpPr>
            <a:spLocks noGrp="1" noChangeArrowheads="1"/>
          </p:cNvSpPr>
          <p:nvPr>
            <p:ph type="title"/>
          </p:nvPr>
        </p:nvSpPr>
        <p:spPr>
          <a:xfrm>
            <a:off x="381000" y="25400"/>
            <a:ext cx="8229600" cy="1143000"/>
          </a:xfrm>
        </p:spPr>
        <p:txBody>
          <a:bodyPr/>
          <a:lstStyle/>
          <a:p>
            <a:pPr eaLnBrk="1" hangingPunct="1"/>
            <a:r>
              <a:rPr lang="en-US" altLang="en-US" dirty="0"/>
              <a:t>2026 District 8 Rules – Reg V</a:t>
            </a:r>
          </a:p>
        </p:txBody>
      </p:sp>
      <p:sp>
        <p:nvSpPr>
          <p:cNvPr id="26627" name="Rectangle 5">
            <a:extLst>
              <a:ext uri="{FF2B5EF4-FFF2-40B4-BE49-F238E27FC236}">
                <a16:creationId xmlns:a16="http://schemas.microsoft.com/office/drawing/2014/main" id="{EFC31F30-EBC6-47A5-8EDF-8D2F3E969A3F}"/>
              </a:ext>
            </a:extLst>
          </p:cNvPr>
          <p:cNvSpPr>
            <a:spLocks noGrp="1" noChangeArrowheads="1"/>
          </p:cNvSpPr>
          <p:nvPr>
            <p:ph type="body" idx="1"/>
          </p:nvPr>
        </p:nvSpPr>
        <p:spPr>
          <a:xfrm>
            <a:off x="381000" y="1168400"/>
            <a:ext cx="8458200" cy="4876800"/>
          </a:xfrm>
        </p:spPr>
        <p:txBody>
          <a:bodyPr/>
          <a:lstStyle/>
          <a:p>
            <a:pPr eaLnBrk="1" hangingPunct="1"/>
            <a:r>
              <a:rPr lang="en-US" altLang="en-US" sz="2800" dirty="0">
                <a:solidFill>
                  <a:srgbClr val="0070C0"/>
                </a:solidFill>
              </a:rPr>
              <a:t>Player Pools</a:t>
            </a:r>
          </a:p>
          <a:p>
            <a:pPr lvl="1" eaLnBrk="1" hangingPunct="1"/>
            <a:r>
              <a:rPr lang="en-US" altLang="en-US" sz="2400" dirty="0"/>
              <a:t>Used when a team is short of players</a:t>
            </a:r>
          </a:p>
          <a:p>
            <a:pPr lvl="1" eaLnBrk="1" hangingPunct="1"/>
            <a:r>
              <a:rPr lang="en-US" altLang="en-US" sz="2400" dirty="0"/>
              <a:t>Come from existing regular season teams</a:t>
            </a:r>
          </a:p>
          <a:p>
            <a:pPr lvl="1" eaLnBrk="1" hangingPunct="1"/>
            <a:r>
              <a:rPr lang="en-US" altLang="en-US" sz="2400" dirty="0"/>
              <a:t>Players </a:t>
            </a:r>
            <a:r>
              <a:rPr lang="en-US" altLang="en-US" sz="2400" dirty="0">
                <a:solidFill>
                  <a:srgbClr val="00B050"/>
                </a:solidFill>
              </a:rPr>
              <a:t>may not be “borrowed” </a:t>
            </a:r>
            <a:r>
              <a:rPr lang="en-US" altLang="en-US" sz="2400" dirty="0"/>
              <a:t>from the other team</a:t>
            </a:r>
          </a:p>
          <a:p>
            <a:pPr lvl="1" eaLnBrk="1" hangingPunct="1"/>
            <a:r>
              <a:rPr lang="en-US" altLang="en-US" sz="2400" dirty="0">
                <a:solidFill>
                  <a:srgbClr val="00B050"/>
                </a:solidFill>
              </a:rPr>
              <a:t>Player Agent </a:t>
            </a:r>
            <a:r>
              <a:rPr lang="en-US" altLang="en-US" sz="2400" dirty="0"/>
              <a:t>creates and runs the pool</a:t>
            </a:r>
          </a:p>
          <a:p>
            <a:pPr lvl="1" eaLnBrk="1" hangingPunct="1"/>
            <a:r>
              <a:rPr lang="en-US" altLang="en-US" sz="2400" dirty="0"/>
              <a:t>Players are assigned on a rotating basis</a:t>
            </a:r>
          </a:p>
          <a:p>
            <a:pPr lvl="1" eaLnBrk="1" hangingPunct="1"/>
            <a:r>
              <a:rPr lang="en-US" altLang="en-US" sz="2400" dirty="0"/>
              <a:t>Managers </a:t>
            </a:r>
            <a:r>
              <a:rPr lang="en-US" altLang="en-US" sz="2400" dirty="0">
                <a:solidFill>
                  <a:srgbClr val="00B050"/>
                </a:solidFill>
              </a:rPr>
              <a:t>may not pick or choose players from the pool</a:t>
            </a:r>
          </a:p>
          <a:p>
            <a:pPr lvl="1" eaLnBrk="1" hangingPunct="1"/>
            <a:r>
              <a:rPr lang="en-US" altLang="en-US" sz="2400" dirty="0"/>
              <a:t>Pool players </a:t>
            </a:r>
            <a:r>
              <a:rPr lang="en-US" altLang="en-US" sz="2400" dirty="0">
                <a:solidFill>
                  <a:srgbClr val="00B050"/>
                </a:solidFill>
              </a:rPr>
              <a:t>may not pitch in the game</a:t>
            </a:r>
          </a:p>
          <a:p>
            <a:pPr lvl="1" eaLnBrk="1" hangingPunct="1"/>
            <a:r>
              <a:rPr lang="en-US" altLang="en-US" sz="2400" dirty="0"/>
              <a:t>Must </a:t>
            </a:r>
            <a:r>
              <a:rPr lang="en-US" altLang="en-US" sz="2400" dirty="0">
                <a:solidFill>
                  <a:srgbClr val="00B050"/>
                </a:solidFill>
              </a:rPr>
              <a:t>play at least nine consecutive outs </a:t>
            </a:r>
            <a:r>
              <a:rPr lang="en-US" altLang="en-US" sz="2400" dirty="0"/>
              <a:t>and bat once</a:t>
            </a:r>
          </a:p>
          <a:p>
            <a:pPr lvl="1" eaLnBrk="1" hangingPunct="1"/>
            <a:r>
              <a:rPr lang="en-US" sz="2400" dirty="0"/>
              <a:t>Utilize age-appropriate players </a:t>
            </a:r>
            <a:r>
              <a:rPr lang="en-US" sz="2400" dirty="0">
                <a:solidFill>
                  <a:srgbClr val="00B050"/>
                </a:solidFill>
              </a:rPr>
              <a:t>from within the division or one age division below</a:t>
            </a:r>
            <a:endParaRPr lang="en-US" altLang="en-US" sz="2400" dirty="0">
              <a:solidFill>
                <a:srgbClr val="00B050"/>
              </a:solidFill>
            </a:endParaRPr>
          </a:p>
          <a:p>
            <a:pPr lvl="1" eaLnBrk="1" hangingPunct="1"/>
            <a:endParaRPr lang="en-US" altLang="en-US" dirty="0"/>
          </a:p>
          <a:p>
            <a:pPr eaLnBrk="1" hangingPunct="1"/>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F534D29-687C-47E2-83E2-E1F4BF491F1B}"/>
              </a:ext>
            </a:extLst>
          </p:cNvPr>
          <p:cNvSpPr>
            <a:spLocks noGrp="1" noChangeArrowheads="1"/>
          </p:cNvSpPr>
          <p:nvPr>
            <p:ph type="title"/>
          </p:nvPr>
        </p:nvSpPr>
        <p:spPr>
          <a:xfrm>
            <a:off x="457200" y="0"/>
            <a:ext cx="8229600" cy="914400"/>
          </a:xfrm>
        </p:spPr>
        <p:txBody>
          <a:bodyPr/>
          <a:lstStyle/>
          <a:p>
            <a:pPr eaLnBrk="1" hangingPunct="1"/>
            <a:r>
              <a:rPr lang="en-US" altLang="en-US" sz="3200" dirty="0"/>
              <a:t>2026 District 8 Rules – Reg VI</a:t>
            </a:r>
            <a:br>
              <a:rPr lang="en-US" altLang="en-US" sz="3200" dirty="0"/>
            </a:br>
            <a:r>
              <a:rPr lang="en-US" altLang="en-US" sz="3200" dirty="0"/>
              <a:t> (</a:t>
            </a:r>
            <a:r>
              <a:rPr lang="en-US" altLang="en-US" sz="3200" i="1" dirty="0"/>
              <a:t>Pitchers-Baseball</a:t>
            </a:r>
            <a:r>
              <a:rPr lang="en-US" altLang="en-US" sz="3200" dirty="0"/>
              <a:t>)</a:t>
            </a:r>
          </a:p>
        </p:txBody>
      </p:sp>
      <p:sp>
        <p:nvSpPr>
          <p:cNvPr id="28675" name="Rectangle 3">
            <a:extLst>
              <a:ext uri="{FF2B5EF4-FFF2-40B4-BE49-F238E27FC236}">
                <a16:creationId xmlns:a16="http://schemas.microsoft.com/office/drawing/2014/main" id="{D241B202-6ADA-4CF2-9289-3511E9B2024C}"/>
              </a:ext>
            </a:extLst>
          </p:cNvPr>
          <p:cNvSpPr>
            <a:spLocks noGrp="1" noChangeArrowheads="1"/>
          </p:cNvSpPr>
          <p:nvPr>
            <p:ph type="body" idx="1"/>
          </p:nvPr>
        </p:nvSpPr>
        <p:spPr>
          <a:xfrm>
            <a:off x="381000" y="990600"/>
            <a:ext cx="8229600" cy="5791200"/>
          </a:xfrm>
        </p:spPr>
        <p:txBody>
          <a:bodyPr/>
          <a:lstStyle/>
          <a:p>
            <a:pPr eaLnBrk="1" hangingPunct="1">
              <a:lnSpc>
                <a:spcPct val="90000"/>
              </a:lnSpc>
            </a:pPr>
            <a:r>
              <a:rPr lang="en-US" altLang="en-US" sz="2400" dirty="0"/>
              <a:t>There is no limit on the number of pitchers a team may use in a game.</a:t>
            </a:r>
          </a:p>
          <a:p>
            <a:pPr eaLnBrk="1" hangingPunct="1">
              <a:lnSpc>
                <a:spcPct val="90000"/>
              </a:lnSpc>
            </a:pPr>
            <a:r>
              <a:rPr lang="en-US" altLang="en-US" sz="2400" dirty="0"/>
              <a:t>A pitcher once removed from the mound may not return as a pitcher (Minors/Majors).</a:t>
            </a:r>
          </a:p>
          <a:p>
            <a:pPr eaLnBrk="1" hangingPunct="1">
              <a:lnSpc>
                <a:spcPct val="90000"/>
              </a:lnSpc>
            </a:pPr>
            <a:r>
              <a:rPr lang="en-US" altLang="en-US" sz="2400" dirty="0"/>
              <a:t>League age 12 is </a:t>
            </a:r>
            <a:r>
              <a:rPr lang="en-US" altLang="en-US" sz="2400" dirty="0">
                <a:solidFill>
                  <a:srgbClr val="FF0000"/>
                </a:solidFill>
              </a:rPr>
              <a:t>NOT eligible </a:t>
            </a:r>
            <a:r>
              <a:rPr lang="en-US" altLang="en-US" sz="2400" dirty="0"/>
              <a:t>to pitch in Minor League</a:t>
            </a:r>
          </a:p>
          <a:p>
            <a:pPr eaLnBrk="1" hangingPunct="1">
              <a:lnSpc>
                <a:spcPct val="90000"/>
              </a:lnSpc>
            </a:pPr>
            <a:r>
              <a:rPr lang="en-US" altLang="en-US" sz="2400" i="1" u="sng" dirty="0">
                <a:solidFill>
                  <a:schemeClr val="accent2"/>
                </a:solidFill>
              </a:rPr>
              <a:t>INT/JR/SR</a:t>
            </a:r>
            <a:r>
              <a:rPr lang="en-US" altLang="en-US" sz="2400" dirty="0"/>
              <a:t>- A pitcher remaining on defense in the game, but moving to a different position, can return as a pitcher anytime in the game, but only once per game.</a:t>
            </a:r>
          </a:p>
          <a:p>
            <a:pPr eaLnBrk="1" hangingPunct="1">
              <a:lnSpc>
                <a:spcPct val="90000"/>
              </a:lnSpc>
            </a:pPr>
            <a:r>
              <a:rPr lang="en-US" altLang="en-US" sz="2400" dirty="0"/>
              <a:t>A player may not pitch in more than one game in a day (</a:t>
            </a:r>
            <a:r>
              <a:rPr lang="en-US" altLang="en-US" sz="2400" i="1" dirty="0">
                <a:solidFill>
                  <a:schemeClr val="accent2"/>
                </a:solidFill>
              </a:rPr>
              <a:t>Minors/Majors/Intermediate</a:t>
            </a:r>
            <a:r>
              <a:rPr lang="en-US" altLang="en-US" sz="2400" dirty="0"/>
              <a:t>).</a:t>
            </a:r>
          </a:p>
          <a:p>
            <a:pPr lvl="1" eaLnBrk="1" hangingPunct="1">
              <a:lnSpc>
                <a:spcPct val="90000"/>
              </a:lnSpc>
            </a:pPr>
            <a:r>
              <a:rPr lang="en-US" altLang="en-US" sz="2000" i="1" u="sng" dirty="0">
                <a:solidFill>
                  <a:schemeClr val="accent2"/>
                </a:solidFill>
              </a:rPr>
              <a:t>JR/SR</a:t>
            </a:r>
            <a:r>
              <a:rPr lang="en-US" altLang="en-US" sz="2000" dirty="0"/>
              <a:t>: May pitch in more than one game in a day if they did not exceed 30 pitches in the first game.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7A9F8EF-D7D2-4360-BB59-F70305F8286E}"/>
              </a:ext>
            </a:extLst>
          </p:cNvPr>
          <p:cNvSpPr>
            <a:spLocks noGrp="1" noChangeArrowheads="1"/>
          </p:cNvSpPr>
          <p:nvPr>
            <p:ph type="title"/>
          </p:nvPr>
        </p:nvSpPr>
        <p:spPr>
          <a:xfrm>
            <a:off x="457200" y="0"/>
            <a:ext cx="8229600" cy="838200"/>
          </a:xfrm>
        </p:spPr>
        <p:txBody>
          <a:bodyPr/>
          <a:lstStyle/>
          <a:p>
            <a:pPr eaLnBrk="1" hangingPunct="1"/>
            <a:r>
              <a:rPr lang="en-US" altLang="en-US" sz="3200" dirty="0"/>
              <a:t>2026 District 8 Rules – Reg VI</a:t>
            </a:r>
            <a:br>
              <a:rPr lang="en-US" altLang="en-US" sz="3200" dirty="0"/>
            </a:br>
            <a:r>
              <a:rPr lang="en-US" altLang="en-US" sz="3200" dirty="0"/>
              <a:t> (</a:t>
            </a:r>
            <a:r>
              <a:rPr lang="en-US" altLang="en-US" sz="3200" i="1" dirty="0"/>
              <a:t>Pitchers-Baseball</a:t>
            </a:r>
            <a:r>
              <a:rPr lang="en-US" altLang="en-US" sz="3200" dirty="0"/>
              <a:t>)</a:t>
            </a:r>
          </a:p>
        </p:txBody>
      </p:sp>
      <p:sp>
        <p:nvSpPr>
          <p:cNvPr id="30723" name="Rectangle 3">
            <a:extLst>
              <a:ext uri="{FF2B5EF4-FFF2-40B4-BE49-F238E27FC236}">
                <a16:creationId xmlns:a16="http://schemas.microsoft.com/office/drawing/2014/main" id="{1CE4A35F-9A58-4264-B405-A5D44ECC6FB6}"/>
              </a:ext>
            </a:extLst>
          </p:cNvPr>
          <p:cNvSpPr>
            <a:spLocks noGrp="1" noChangeArrowheads="1"/>
          </p:cNvSpPr>
          <p:nvPr>
            <p:ph type="body" idx="1"/>
          </p:nvPr>
        </p:nvSpPr>
        <p:spPr>
          <a:xfrm>
            <a:off x="457200" y="914400"/>
            <a:ext cx="8534400" cy="5867400"/>
          </a:xfrm>
        </p:spPr>
        <p:txBody>
          <a:bodyPr/>
          <a:lstStyle/>
          <a:p>
            <a:pPr eaLnBrk="1" hangingPunct="1"/>
            <a:r>
              <a:rPr lang="en-US" altLang="en-US" sz="2800"/>
              <a:t>PITCH COUNT LIMITS</a:t>
            </a:r>
          </a:p>
          <a:p>
            <a:pPr lvl="1" eaLnBrk="1" hangingPunct="1"/>
            <a:r>
              <a:rPr lang="en-US" altLang="en-US" sz="2400"/>
              <a:t>13-16 		95 Pitches Per Day</a:t>
            </a:r>
          </a:p>
          <a:p>
            <a:pPr lvl="1" eaLnBrk="1" hangingPunct="1"/>
            <a:r>
              <a:rPr lang="en-US" altLang="en-US" sz="2400"/>
              <a:t>11-12 		85 Pitches Per Day</a:t>
            </a:r>
          </a:p>
          <a:p>
            <a:pPr lvl="1" eaLnBrk="1" hangingPunct="1"/>
            <a:r>
              <a:rPr lang="en-US" altLang="en-US" sz="2400"/>
              <a:t>9-10 		75 Pitches Per Day</a:t>
            </a:r>
          </a:p>
          <a:p>
            <a:pPr lvl="1" eaLnBrk="1" hangingPunct="1"/>
            <a:r>
              <a:rPr lang="en-US" altLang="en-US" sz="2400"/>
              <a:t>7-8 		50 Pitches Per Day</a:t>
            </a:r>
          </a:p>
          <a:p>
            <a:pPr eaLnBrk="1" hangingPunct="1"/>
            <a:r>
              <a:rPr lang="en-US" altLang="en-US" sz="2800"/>
              <a:t>A pitcher who delivers </a:t>
            </a:r>
            <a:r>
              <a:rPr lang="en-US" altLang="en-US" sz="2800" b="1" i="1">
                <a:solidFill>
                  <a:srgbClr val="FF0000"/>
                </a:solidFill>
              </a:rPr>
              <a:t>41 or more pitches</a:t>
            </a:r>
            <a:r>
              <a:rPr lang="en-US" altLang="en-US" sz="2800">
                <a:solidFill>
                  <a:srgbClr val="FF0000"/>
                </a:solidFill>
              </a:rPr>
              <a:t> </a:t>
            </a:r>
            <a:r>
              <a:rPr lang="en-US" altLang="en-US" sz="2800"/>
              <a:t>in a game </a:t>
            </a:r>
            <a:r>
              <a:rPr lang="en-US" altLang="en-US" sz="2800" b="1" i="1">
                <a:solidFill>
                  <a:srgbClr val="FF0000"/>
                </a:solidFill>
              </a:rPr>
              <a:t>cannot play the position of catcher</a:t>
            </a:r>
            <a:r>
              <a:rPr lang="en-US" altLang="en-US" sz="2800">
                <a:solidFill>
                  <a:srgbClr val="FF0000"/>
                </a:solidFill>
              </a:rPr>
              <a:t> </a:t>
            </a:r>
            <a:r>
              <a:rPr lang="en-US" altLang="en-US" sz="2800"/>
              <a:t>for the remainder of the day.</a:t>
            </a:r>
          </a:p>
          <a:p>
            <a:pPr eaLnBrk="1" hangingPunct="1"/>
            <a:r>
              <a:rPr lang="en-US" altLang="en-US" sz="2800"/>
              <a:t>Any player who has played the position of catcher in </a:t>
            </a:r>
            <a:r>
              <a:rPr lang="en-US" altLang="en-US" sz="2800" b="1" i="1">
                <a:solidFill>
                  <a:srgbClr val="FF0000"/>
                </a:solidFill>
              </a:rPr>
              <a:t>four or more innings </a:t>
            </a:r>
            <a:r>
              <a:rPr lang="en-US" altLang="en-US" sz="2800"/>
              <a:t>in a game is not eligible to pitch on that calendar day.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1BAB015-A370-457C-900B-390D2785DA87}"/>
              </a:ext>
            </a:extLst>
          </p:cNvPr>
          <p:cNvSpPr>
            <a:spLocks noGrp="1" noChangeArrowheads="1"/>
          </p:cNvSpPr>
          <p:nvPr>
            <p:ph type="title"/>
          </p:nvPr>
        </p:nvSpPr>
        <p:spPr>
          <a:xfrm>
            <a:off x="457200" y="152400"/>
            <a:ext cx="8229600" cy="838200"/>
          </a:xfrm>
        </p:spPr>
        <p:txBody>
          <a:bodyPr/>
          <a:lstStyle/>
          <a:p>
            <a:pPr eaLnBrk="1" hangingPunct="1"/>
            <a:r>
              <a:rPr lang="en-US" altLang="en-US" sz="3200" dirty="0"/>
              <a:t>2026 District 8 Rules – Reg VI</a:t>
            </a:r>
            <a:br>
              <a:rPr lang="en-US" altLang="en-US" sz="3200" dirty="0"/>
            </a:br>
            <a:r>
              <a:rPr lang="en-US" altLang="en-US" sz="3200" dirty="0"/>
              <a:t> (</a:t>
            </a:r>
            <a:r>
              <a:rPr lang="en-US" altLang="en-US" sz="3200" i="1" dirty="0"/>
              <a:t>Pitchers-Baseball</a:t>
            </a:r>
            <a:r>
              <a:rPr lang="en-US" altLang="en-US" sz="3200" dirty="0"/>
              <a:t>)</a:t>
            </a:r>
          </a:p>
        </p:txBody>
      </p:sp>
      <p:sp>
        <p:nvSpPr>
          <p:cNvPr id="32771" name="Rectangle 3">
            <a:extLst>
              <a:ext uri="{FF2B5EF4-FFF2-40B4-BE49-F238E27FC236}">
                <a16:creationId xmlns:a16="http://schemas.microsoft.com/office/drawing/2014/main" id="{BA1D5D8A-D759-494C-A6CB-2408BC1906C3}"/>
              </a:ext>
            </a:extLst>
          </p:cNvPr>
          <p:cNvSpPr>
            <a:spLocks noGrp="1" noChangeArrowheads="1"/>
          </p:cNvSpPr>
          <p:nvPr>
            <p:ph type="body" idx="1"/>
          </p:nvPr>
        </p:nvSpPr>
        <p:spPr>
          <a:xfrm>
            <a:off x="457200" y="1371600"/>
            <a:ext cx="8534400" cy="5257800"/>
          </a:xfrm>
        </p:spPr>
        <p:txBody>
          <a:bodyPr/>
          <a:lstStyle/>
          <a:p>
            <a:pPr eaLnBrk="1" hangingPunct="1"/>
            <a:r>
              <a:rPr lang="en-US" altLang="en-US" sz="2800"/>
              <a:t>A player who played the position of catcher for three (3) innings or less, moves to the pitcher position, and </a:t>
            </a:r>
            <a:r>
              <a:rPr lang="en-US" altLang="en-US" sz="2800">
                <a:solidFill>
                  <a:srgbClr val="FF0000"/>
                </a:solidFill>
              </a:rPr>
              <a:t>delivers 21 pitches or more </a:t>
            </a:r>
            <a:r>
              <a:rPr lang="en-US" altLang="en-US" sz="2800"/>
              <a:t>(15- and 16 –year -olds: 31 pitches or more) in the same day, </a:t>
            </a:r>
            <a:r>
              <a:rPr lang="en-US" altLang="en-US" sz="2800">
                <a:solidFill>
                  <a:srgbClr val="FF0000"/>
                </a:solidFill>
              </a:rPr>
              <a:t>may not return to the catcher </a:t>
            </a:r>
            <a:r>
              <a:rPr lang="en-US" altLang="en-US" sz="2800"/>
              <a:t>position on that calendar day.</a:t>
            </a:r>
          </a:p>
          <a:p>
            <a:pPr eaLnBrk="1" hangingPunct="1"/>
            <a:endParaRPr lang="en-US" altLang="en-US" sz="2800"/>
          </a:p>
          <a:p>
            <a:pPr eaLnBrk="1" hangingPunct="1"/>
            <a:r>
              <a:rPr lang="en-US" altLang="en-US" sz="2800" b="1" u="sng"/>
              <a:t>Regulation VI(d) </a:t>
            </a:r>
            <a:r>
              <a:rPr lang="en-US" altLang="en-US" sz="2800"/>
              <a:t>– Under no circumstances shall a player pitch on </a:t>
            </a:r>
            <a:r>
              <a:rPr lang="en-US" altLang="en-US" sz="2800">
                <a:solidFill>
                  <a:srgbClr val="FF0000"/>
                </a:solidFill>
              </a:rPr>
              <a:t>three consecutive days</a:t>
            </a:r>
            <a:r>
              <a:rPr lang="en-US" altLang="en-US" sz="280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B20B067-F853-4ADF-B925-DD74F86EE094}"/>
              </a:ext>
            </a:extLst>
          </p:cNvPr>
          <p:cNvSpPr>
            <a:spLocks noGrp="1" noChangeArrowheads="1"/>
          </p:cNvSpPr>
          <p:nvPr>
            <p:ph type="title"/>
          </p:nvPr>
        </p:nvSpPr>
        <p:spPr>
          <a:xfrm>
            <a:off x="457200" y="76200"/>
            <a:ext cx="8229600" cy="1143000"/>
          </a:xfrm>
        </p:spPr>
        <p:txBody>
          <a:bodyPr/>
          <a:lstStyle/>
          <a:p>
            <a:pPr eaLnBrk="1" hangingPunct="1"/>
            <a:r>
              <a:rPr lang="en-US" altLang="en-US" sz="3200" dirty="0"/>
              <a:t>2026 District 8 Rules – Reg VI </a:t>
            </a:r>
            <a:br>
              <a:rPr lang="en-US" altLang="en-US" sz="3200" dirty="0"/>
            </a:br>
            <a:r>
              <a:rPr lang="en-US" altLang="en-US" sz="3200" dirty="0"/>
              <a:t>(</a:t>
            </a:r>
            <a:r>
              <a:rPr lang="en-US" altLang="en-US" sz="3200" i="1" dirty="0"/>
              <a:t>Pitchers-Baseball</a:t>
            </a:r>
            <a:r>
              <a:rPr lang="en-US" altLang="en-US" sz="3200" dirty="0"/>
              <a:t>)</a:t>
            </a:r>
          </a:p>
        </p:txBody>
      </p:sp>
      <p:sp>
        <p:nvSpPr>
          <p:cNvPr id="34819" name="Rectangle 3">
            <a:extLst>
              <a:ext uri="{FF2B5EF4-FFF2-40B4-BE49-F238E27FC236}">
                <a16:creationId xmlns:a16="http://schemas.microsoft.com/office/drawing/2014/main" id="{24FE30D7-6874-486A-A14D-59670A965FA8}"/>
              </a:ext>
            </a:extLst>
          </p:cNvPr>
          <p:cNvSpPr>
            <a:spLocks noGrp="1" noChangeArrowheads="1"/>
          </p:cNvSpPr>
          <p:nvPr>
            <p:ph type="body" idx="1"/>
          </p:nvPr>
        </p:nvSpPr>
        <p:spPr/>
        <p:txBody>
          <a:bodyPr/>
          <a:lstStyle/>
          <a:p>
            <a:pPr eaLnBrk="1" hangingPunct="1">
              <a:lnSpc>
                <a:spcPct val="80000"/>
              </a:lnSpc>
            </a:pPr>
            <a:r>
              <a:rPr lang="en-US" altLang="en-US" sz="2800"/>
              <a:t>Rest Requirements (</a:t>
            </a:r>
            <a:r>
              <a:rPr lang="en-US" altLang="en-US" sz="2800" b="1" i="1" u="sng"/>
              <a:t>Age 14 and under</a:t>
            </a:r>
            <a:r>
              <a:rPr lang="en-US" altLang="en-US" sz="2800"/>
              <a:t>)</a:t>
            </a:r>
          </a:p>
          <a:p>
            <a:pPr eaLnBrk="1" hangingPunct="1">
              <a:lnSpc>
                <a:spcPct val="80000"/>
              </a:lnSpc>
            </a:pPr>
            <a:r>
              <a:rPr lang="en-US" altLang="en-US" sz="2800">
                <a:solidFill>
                  <a:srgbClr val="00B050"/>
                </a:solidFill>
              </a:rPr>
              <a:t>1-20</a:t>
            </a:r>
            <a:r>
              <a:rPr lang="en-US" altLang="en-US" sz="2800"/>
              <a:t> pitches in a day</a:t>
            </a:r>
          </a:p>
          <a:p>
            <a:pPr lvl="1" eaLnBrk="1" hangingPunct="1">
              <a:lnSpc>
                <a:spcPct val="80000"/>
              </a:lnSpc>
            </a:pPr>
            <a:r>
              <a:rPr lang="en-US" altLang="en-US" sz="2400"/>
              <a:t>No </a:t>
            </a:r>
            <a:r>
              <a:rPr lang="en-US" altLang="en-US" sz="2400">
                <a:solidFill>
                  <a:srgbClr val="FF0000"/>
                </a:solidFill>
              </a:rPr>
              <a:t>(0) calendar days of rest </a:t>
            </a:r>
            <a:r>
              <a:rPr lang="en-US" altLang="en-US" sz="2400"/>
              <a:t>is required</a:t>
            </a:r>
          </a:p>
          <a:p>
            <a:pPr eaLnBrk="1" hangingPunct="1">
              <a:lnSpc>
                <a:spcPct val="80000"/>
              </a:lnSpc>
            </a:pPr>
            <a:r>
              <a:rPr lang="en-US" altLang="en-US" sz="2800">
                <a:solidFill>
                  <a:srgbClr val="00B050"/>
                </a:solidFill>
              </a:rPr>
              <a:t>21-35</a:t>
            </a:r>
            <a:r>
              <a:rPr lang="en-US" altLang="en-US" sz="2800"/>
              <a:t> pitches in a day</a:t>
            </a:r>
          </a:p>
          <a:p>
            <a:pPr lvl="1" eaLnBrk="1" hangingPunct="1">
              <a:lnSpc>
                <a:spcPct val="80000"/>
              </a:lnSpc>
            </a:pPr>
            <a:r>
              <a:rPr lang="en-US" altLang="en-US" sz="2400">
                <a:solidFill>
                  <a:srgbClr val="FF0000"/>
                </a:solidFill>
              </a:rPr>
              <a:t>One calendar day of rest </a:t>
            </a:r>
            <a:r>
              <a:rPr lang="en-US" altLang="en-US" sz="2400"/>
              <a:t>must be observed</a:t>
            </a:r>
          </a:p>
          <a:p>
            <a:pPr eaLnBrk="1" hangingPunct="1">
              <a:lnSpc>
                <a:spcPct val="80000"/>
              </a:lnSpc>
            </a:pPr>
            <a:r>
              <a:rPr lang="en-US" altLang="en-US" sz="2800">
                <a:solidFill>
                  <a:srgbClr val="00B050"/>
                </a:solidFill>
              </a:rPr>
              <a:t>36-50</a:t>
            </a:r>
            <a:r>
              <a:rPr lang="en-US" altLang="en-US" sz="2800"/>
              <a:t> pitches in a day</a:t>
            </a:r>
          </a:p>
          <a:p>
            <a:pPr lvl="1" eaLnBrk="1" hangingPunct="1">
              <a:lnSpc>
                <a:spcPct val="80000"/>
              </a:lnSpc>
            </a:pPr>
            <a:r>
              <a:rPr lang="en-US" altLang="en-US" sz="2400">
                <a:solidFill>
                  <a:srgbClr val="FF0000"/>
                </a:solidFill>
              </a:rPr>
              <a:t>Two calendar days of rest </a:t>
            </a:r>
            <a:r>
              <a:rPr lang="en-US" altLang="en-US" sz="2400"/>
              <a:t>must be observed</a:t>
            </a:r>
          </a:p>
          <a:p>
            <a:pPr eaLnBrk="1" hangingPunct="1">
              <a:lnSpc>
                <a:spcPct val="80000"/>
              </a:lnSpc>
            </a:pPr>
            <a:r>
              <a:rPr lang="en-US" altLang="en-US" sz="2800">
                <a:solidFill>
                  <a:srgbClr val="00B050"/>
                </a:solidFill>
              </a:rPr>
              <a:t>51-65</a:t>
            </a:r>
            <a:r>
              <a:rPr lang="en-US" altLang="en-US" sz="2800"/>
              <a:t> pitches in a day</a:t>
            </a:r>
          </a:p>
          <a:p>
            <a:pPr lvl="1" eaLnBrk="1" hangingPunct="1">
              <a:lnSpc>
                <a:spcPct val="80000"/>
              </a:lnSpc>
            </a:pPr>
            <a:r>
              <a:rPr lang="en-US" altLang="en-US" sz="2400">
                <a:solidFill>
                  <a:srgbClr val="FF0000"/>
                </a:solidFill>
              </a:rPr>
              <a:t>Three calendar days of rest </a:t>
            </a:r>
            <a:r>
              <a:rPr lang="en-US" altLang="en-US" sz="2400"/>
              <a:t>must be observed</a:t>
            </a:r>
          </a:p>
          <a:p>
            <a:pPr eaLnBrk="1" hangingPunct="1">
              <a:lnSpc>
                <a:spcPct val="80000"/>
              </a:lnSpc>
            </a:pPr>
            <a:r>
              <a:rPr lang="en-US" altLang="en-US" sz="2800">
                <a:solidFill>
                  <a:srgbClr val="00B050"/>
                </a:solidFill>
              </a:rPr>
              <a:t>66 or more </a:t>
            </a:r>
            <a:r>
              <a:rPr lang="en-US" altLang="en-US" sz="2800"/>
              <a:t>pitches in a day</a:t>
            </a:r>
          </a:p>
          <a:p>
            <a:pPr lvl="1" eaLnBrk="1" hangingPunct="1">
              <a:lnSpc>
                <a:spcPct val="80000"/>
              </a:lnSpc>
            </a:pPr>
            <a:r>
              <a:rPr lang="en-US" altLang="en-US" sz="2400">
                <a:solidFill>
                  <a:srgbClr val="FF0000"/>
                </a:solidFill>
              </a:rPr>
              <a:t>Four calendar days of r</a:t>
            </a:r>
            <a:r>
              <a:rPr lang="en-US" altLang="en-US" sz="2400"/>
              <a:t>est must be observed</a:t>
            </a:r>
          </a:p>
          <a:p>
            <a:pPr lvl="1" eaLnBrk="1" hangingPunct="1">
              <a:lnSpc>
                <a:spcPct val="80000"/>
              </a:lnSpc>
            </a:pPr>
            <a:endParaRPr lang="en-US" altLang="en-US"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29E0589-0A92-4834-B26C-7F35DE1B39E1}"/>
              </a:ext>
            </a:extLst>
          </p:cNvPr>
          <p:cNvSpPr>
            <a:spLocks noGrp="1" noChangeArrowheads="1"/>
          </p:cNvSpPr>
          <p:nvPr>
            <p:ph type="title"/>
          </p:nvPr>
        </p:nvSpPr>
        <p:spPr>
          <a:xfrm>
            <a:off x="457200" y="152400"/>
            <a:ext cx="8229600" cy="1143000"/>
          </a:xfrm>
        </p:spPr>
        <p:txBody>
          <a:bodyPr/>
          <a:lstStyle/>
          <a:p>
            <a:pPr eaLnBrk="1" hangingPunct="1"/>
            <a:r>
              <a:rPr lang="en-US" altLang="en-US" sz="3200" dirty="0"/>
              <a:t>2026 District 8 Rules – Reg VI </a:t>
            </a:r>
            <a:br>
              <a:rPr lang="en-US" altLang="en-US" sz="3200" dirty="0"/>
            </a:br>
            <a:r>
              <a:rPr lang="en-US" altLang="en-US" sz="3200" dirty="0"/>
              <a:t>(</a:t>
            </a:r>
            <a:r>
              <a:rPr lang="en-US" altLang="en-US" sz="3200" i="1" dirty="0"/>
              <a:t>Pitchers-Baseball</a:t>
            </a:r>
            <a:r>
              <a:rPr lang="en-US" altLang="en-US" sz="3200" dirty="0"/>
              <a:t>)</a:t>
            </a:r>
          </a:p>
        </p:txBody>
      </p:sp>
      <p:sp>
        <p:nvSpPr>
          <p:cNvPr id="36867" name="Rectangle 3">
            <a:extLst>
              <a:ext uri="{FF2B5EF4-FFF2-40B4-BE49-F238E27FC236}">
                <a16:creationId xmlns:a16="http://schemas.microsoft.com/office/drawing/2014/main" id="{6324BDC0-E79F-4A84-8FB0-1A7D5BCF8AF2}"/>
              </a:ext>
            </a:extLst>
          </p:cNvPr>
          <p:cNvSpPr>
            <a:spLocks noGrp="1" noChangeArrowheads="1"/>
          </p:cNvSpPr>
          <p:nvPr>
            <p:ph type="body" idx="1"/>
          </p:nvPr>
        </p:nvSpPr>
        <p:spPr/>
        <p:txBody>
          <a:bodyPr/>
          <a:lstStyle/>
          <a:p>
            <a:pPr eaLnBrk="1" hangingPunct="1">
              <a:lnSpc>
                <a:spcPct val="80000"/>
              </a:lnSpc>
            </a:pPr>
            <a:r>
              <a:rPr lang="en-US" altLang="en-US" sz="2800" dirty="0"/>
              <a:t>Rest Requirements (</a:t>
            </a:r>
            <a:r>
              <a:rPr lang="en-US" altLang="en-US" sz="2800" b="1" i="1" u="sng" dirty="0"/>
              <a:t>15 – 16 years old</a:t>
            </a:r>
            <a:r>
              <a:rPr lang="en-US" altLang="en-US" sz="2800" dirty="0"/>
              <a:t>)</a:t>
            </a:r>
          </a:p>
          <a:p>
            <a:pPr eaLnBrk="1" hangingPunct="1">
              <a:lnSpc>
                <a:spcPct val="80000"/>
              </a:lnSpc>
            </a:pPr>
            <a:r>
              <a:rPr lang="en-US" altLang="en-US" sz="2800" dirty="0">
                <a:solidFill>
                  <a:srgbClr val="00B050"/>
                </a:solidFill>
              </a:rPr>
              <a:t>1-30</a:t>
            </a:r>
            <a:r>
              <a:rPr lang="en-US" altLang="en-US" sz="2800" dirty="0"/>
              <a:t> pitches in a day</a:t>
            </a:r>
          </a:p>
          <a:p>
            <a:pPr lvl="1" eaLnBrk="1" hangingPunct="1">
              <a:lnSpc>
                <a:spcPct val="80000"/>
              </a:lnSpc>
            </a:pPr>
            <a:r>
              <a:rPr lang="en-US" altLang="en-US" sz="2400" dirty="0">
                <a:solidFill>
                  <a:srgbClr val="FF0000"/>
                </a:solidFill>
              </a:rPr>
              <a:t>No (0) calendar days of rest </a:t>
            </a:r>
            <a:r>
              <a:rPr lang="en-US" altLang="en-US" sz="2400" dirty="0"/>
              <a:t>is required</a:t>
            </a:r>
          </a:p>
          <a:p>
            <a:pPr eaLnBrk="1" hangingPunct="1">
              <a:lnSpc>
                <a:spcPct val="80000"/>
              </a:lnSpc>
            </a:pPr>
            <a:r>
              <a:rPr lang="en-US" altLang="en-US" sz="2800" dirty="0">
                <a:solidFill>
                  <a:srgbClr val="00B050"/>
                </a:solidFill>
              </a:rPr>
              <a:t>31-45</a:t>
            </a:r>
            <a:r>
              <a:rPr lang="en-US" altLang="en-US" sz="2800" dirty="0"/>
              <a:t> pitches in a day</a:t>
            </a:r>
          </a:p>
          <a:p>
            <a:pPr lvl="1" eaLnBrk="1" hangingPunct="1">
              <a:lnSpc>
                <a:spcPct val="80000"/>
              </a:lnSpc>
            </a:pPr>
            <a:r>
              <a:rPr lang="en-US" altLang="en-US" sz="2400" dirty="0">
                <a:solidFill>
                  <a:srgbClr val="FF0000"/>
                </a:solidFill>
              </a:rPr>
              <a:t>One calendar day of rest </a:t>
            </a:r>
            <a:r>
              <a:rPr lang="en-US" altLang="en-US" sz="2400" dirty="0"/>
              <a:t>must be observed</a:t>
            </a:r>
          </a:p>
          <a:p>
            <a:pPr eaLnBrk="1" hangingPunct="1">
              <a:lnSpc>
                <a:spcPct val="80000"/>
              </a:lnSpc>
            </a:pPr>
            <a:r>
              <a:rPr lang="en-US" altLang="en-US" sz="2800" dirty="0">
                <a:solidFill>
                  <a:srgbClr val="00B050"/>
                </a:solidFill>
              </a:rPr>
              <a:t>46-60 </a:t>
            </a:r>
            <a:r>
              <a:rPr lang="en-US" altLang="en-US" sz="2800" dirty="0"/>
              <a:t>pitches in a day</a:t>
            </a:r>
          </a:p>
          <a:p>
            <a:pPr lvl="1" eaLnBrk="1" hangingPunct="1">
              <a:lnSpc>
                <a:spcPct val="80000"/>
              </a:lnSpc>
            </a:pPr>
            <a:r>
              <a:rPr lang="en-US" altLang="en-US" sz="2400" dirty="0">
                <a:solidFill>
                  <a:srgbClr val="FF0000"/>
                </a:solidFill>
              </a:rPr>
              <a:t>Two calendar days of rest </a:t>
            </a:r>
            <a:r>
              <a:rPr lang="en-US" altLang="en-US" sz="2400" dirty="0"/>
              <a:t>must be observed</a:t>
            </a:r>
          </a:p>
          <a:p>
            <a:pPr eaLnBrk="1" hangingPunct="1">
              <a:lnSpc>
                <a:spcPct val="80000"/>
              </a:lnSpc>
            </a:pPr>
            <a:r>
              <a:rPr lang="en-US" altLang="en-US" sz="2800" dirty="0">
                <a:solidFill>
                  <a:srgbClr val="00B050"/>
                </a:solidFill>
              </a:rPr>
              <a:t>61-75</a:t>
            </a:r>
            <a:r>
              <a:rPr lang="en-US" altLang="en-US" sz="2800" dirty="0"/>
              <a:t> pitches in a day</a:t>
            </a:r>
          </a:p>
          <a:p>
            <a:pPr lvl="1" eaLnBrk="1" hangingPunct="1">
              <a:lnSpc>
                <a:spcPct val="80000"/>
              </a:lnSpc>
            </a:pPr>
            <a:r>
              <a:rPr lang="en-US" altLang="en-US" sz="2400" dirty="0">
                <a:solidFill>
                  <a:srgbClr val="FF0000"/>
                </a:solidFill>
              </a:rPr>
              <a:t>Three calendar days of rest </a:t>
            </a:r>
            <a:r>
              <a:rPr lang="en-US" altLang="en-US" sz="2400" dirty="0"/>
              <a:t>must be observed</a:t>
            </a:r>
          </a:p>
          <a:p>
            <a:pPr eaLnBrk="1" hangingPunct="1">
              <a:lnSpc>
                <a:spcPct val="80000"/>
              </a:lnSpc>
            </a:pPr>
            <a:r>
              <a:rPr lang="en-US" altLang="en-US" sz="2800" dirty="0">
                <a:solidFill>
                  <a:srgbClr val="00B050"/>
                </a:solidFill>
              </a:rPr>
              <a:t>76 or more </a:t>
            </a:r>
            <a:r>
              <a:rPr lang="en-US" altLang="en-US" sz="2800" dirty="0"/>
              <a:t>pitches in a day</a:t>
            </a:r>
          </a:p>
          <a:p>
            <a:pPr lvl="1" eaLnBrk="1" hangingPunct="1">
              <a:lnSpc>
                <a:spcPct val="80000"/>
              </a:lnSpc>
            </a:pPr>
            <a:r>
              <a:rPr lang="en-US" altLang="en-US" sz="2400" dirty="0">
                <a:solidFill>
                  <a:srgbClr val="FF0000"/>
                </a:solidFill>
              </a:rPr>
              <a:t>Four calendar days of rest </a:t>
            </a:r>
            <a:r>
              <a:rPr lang="en-US" altLang="en-US" sz="2400" dirty="0"/>
              <a:t>must be observed</a:t>
            </a:r>
          </a:p>
          <a:p>
            <a:pPr lvl="1" eaLnBrk="1" hangingPunct="1">
              <a:lnSpc>
                <a:spcPct val="80000"/>
              </a:lnSpc>
            </a:pPr>
            <a:endParaRPr lang="en-US" alt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6DE383C-E7AE-43F9-8485-8BBBAA8F7DD3}"/>
              </a:ext>
            </a:extLst>
          </p:cNvPr>
          <p:cNvSpPr>
            <a:spLocks noGrp="1" noChangeArrowheads="1"/>
          </p:cNvSpPr>
          <p:nvPr>
            <p:ph type="title"/>
          </p:nvPr>
        </p:nvSpPr>
        <p:spPr>
          <a:xfrm>
            <a:off x="457200" y="76200"/>
            <a:ext cx="8229600" cy="1143000"/>
          </a:xfrm>
        </p:spPr>
        <p:txBody>
          <a:bodyPr/>
          <a:lstStyle/>
          <a:p>
            <a:pPr eaLnBrk="1" hangingPunct="1"/>
            <a:r>
              <a:rPr lang="en-US" altLang="en-US" sz="3200" dirty="0"/>
              <a:t>2026 District 8 Rules – Reg VI </a:t>
            </a:r>
            <a:br>
              <a:rPr lang="en-US" altLang="en-US" sz="3200" dirty="0"/>
            </a:br>
            <a:r>
              <a:rPr lang="en-US" altLang="en-US" sz="3200" dirty="0"/>
              <a:t>(</a:t>
            </a:r>
            <a:r>
              <a:rPr lang="en-US" altLang="en-US" sz="3200" i="1" dirty="0"/>
              <a:t>Pitchers-Baseball</a:t>
            </a:r>
            <a:r>
              <a:rPr lang="en-US" altLang="en-US" sz="3200" dirty="0"/>
              <a:t>)</a:t>
            </a:r>
          </a:p>
        </p:txBody>
      </p:sp>
      <p:sp>
        <p:nvSpPr>
          <p:cNvPr id="38915" name="Rectangle 3">
            <a:extLst>
              <a:ext uri="{FF2B5EF4-FFF2-40B4-BE49-F238E27FC236}">
                <a16:creationId xmlns:a16="http://schemas.microsoft.com/office/drawing/2014/main" id="{3CB7FCF8-185D-428A-9D46-E58CE23F075B}"/>
              </a:ext>
            </a:extLst>
          </p:cNvPr>
          <p:cNvSpPr>
            <a:spLocks noGrp="1" noChangeArrowheads="1"/>
          </p:cNvSpPr>
          <p:nvPr>
            <p:ph type="body" idx="1"/>
          </p:nvPr>
        </p:nvSpPr>
        <p:spPr>
          <a:xfrm>
            <a:off x="457200" y="1371600"/>
            <a:ext cx="8229600" cy="5257800"/>
          </a:xfrm>
        </p:spPr>
        <p:txBody>
          <a:bodyPr/>
          <a:lstStyle/>
          <a:p>
            <a:pPr eaLnBrk="1" hangingPunct="1">
              <a:lnSpc>
                <a:spcPct val="80000"/>
              </a:lnSpc>
            </a:pPr>
            <a:r>
              <a:rPr lang="en-US" altLang="en-US" sz="2800" dirty="0"/>
              <a:t>If a pitcher reaches a </a:t>
            </a:r>
            <a:r>
              <a:rPr lang="en-US" altLang="en-US" sz="2800" dirty="0">
                <a:solidFill>
                  <a:srgbClr val="FF0000"/>
                </a:solidFill>
              </a:rPr>
              <a:t>day(s) of rest threshold </a:t>
            </a:r>
            <a:r>
              <a:rPr lang="en-US" altLang="en-US" sz="2800" dirty="0"/>
              <a:t>while facing a batter the pitcher </a:t>
            </a:r>
            <a:r>
              <a:rPr lang="en-US" altLang="en-US" sz="2800" dirty="0">
                <a:solidFill>
                  <a:srgbClr val="00B050"/>
                </a:solidFill>
              </a:rPr>
              <a:t>may continue to pitch until</a:t>
            </a:r>
            <a:r>
              <a:rPr lang="en-US" altLang="en-US" sz="2800" dirty="0"/>
              <a:t>:</a:t>
            </a:r>
          </a:p>
          <a:p>
            <a:pPr lvl="1" eaLnBrk="1" hangingPunct="1">
              <a:lnSpc>
                <a:spcPct val="80000"/>
              </a:lnSpc>
            </a:pPr>
            <a:r>
              <a:rPr lang="en-US" altLang="en-US" sz="2000" dirty="0"/>
              <a:t>The batter reaches base</a:t>
            </a:r>
          </a:p>
          <a:p>
            <a:pPr lvl="1" eaLnBrk="1" hangingPunct="1">
              <a:lnSpc>
                <a:spcPct val="80000"/>
              </a:lnSpc>
            </a:pPr>
            <a:r>
              <a:rPr lang="en-US" altLang="en-US" sz="2000" dirty="0"/>
              <a:t>The batter is retired</a:t>
            </a:r>
          </a:p>
          <a:p>
            <a:pPr lvl="1" eaLnBrk="1" hangingPunct="1">
              <a:lnSpc>
                <a:spcPct val="80000"/>
              </a:lnSpc>
            </a:pPr>
            <a:r>
              <a:rPr lang="en-US" altLang="en-US" sz="2000" dirty="0"/>
              <a:t>The third out is made to complete the half-inning or the game</a:t>
            </a:r>
          </a:p>
          <a:p>
            <a:pPr eaLnBrk="1" hangingPunct="1">
              <a:lnSpc>
                <a:spcPct val="80000"/>
              </a:lnSpc>
            </a:pPr>
            <a:r>
              <a:rPr lang="en-US" altLang="en-US" sz="2400" dirty="0"/>
              <a:t>The pitcher will only be required to observe the calendar day(s) of rest for the threshold reached during that at bat, provided the pitcher is removed before delivering a pitch to another batter</a:t>
            </a:r>
          </a:p>
          <a:p>
            <a:pPr eaLnBrk="1" hangingPunct="1">
              <a:lnSpc>
                <a:spcPct val="80000"/>
              </a:lnSpc>
            </a:pPr>
            <a:r>
              <a:rPr lang="en-US" altLang="en-US" sz="2400" dirty="0"/>
              <a:t>If a pitcher reaches their </a:t>
            </a:r>
            <a:r>
              <a:rPr lang="en-US" altLang="en-US" sz="2400" dirty="0">
                <a:solidFill>
                  <a:srgbClr val="FF0000"/>
                </a:solidFill>
              </a:rPr>
              <a:t>pitch count limit </a:t>
            </a:r>
            <a:r>
              <a:rPr lang="en-US" altLang="en-US" sz="2400" dirty="0"/>
              <a:t>for the day while facing a batter the pitcher </a:t>
            </a:r>
            <a:r>
              <a:rPr lang="en-US" altLang="en-US" sz="2400" dirty="0">
                <a:solidFill>
                  <a:srgbClr val="00B050"/>
                </a:solidFill>
              </a:rPr>
              <a:t>may continue to pitch until</a:t>
            </a:r>
            <a:r>
              <a:rPr lang="en-US" altLang="en-US" sz="2400" dirty="0"/>
              <a:t>:</a:t>
            </a:r>
          </a:p>
          <a:p>
            <a:pPr lvl="1" eaLnBrk="1" hangingPunct="1">
              <a:lnSpc>
                <a:spcPct val="80000"/>
              </a:lnSpc>
            </a:pPr>
            <a:r>
              <a:rPr lang="en-US" altLang="en-US" sz="2000" dirty="0"/>
              <a:t>The batter reaches base</a:t>
            </a:r>
          </a:p>
          <a:p>
            <a:pPr lvl="1" eaLnBrk="1" hangingPunct="1">
              <a:lnSpc>
                <a:spcPct val="80000"/>
              </a:lnSpc>
            </a:pPr>
            <a:r>
              <a:rPr lang="en-US" altLang="en-US" sz="2000" dirty="0"/>
              <a:t>The batter is put out</a:t>
            </a:r>
          </a:p>
          <a:p>
            <a:pPr lvl="1" eaLnBrk="1" hangingPunct="1">
              <a:lnSpc>
                <a:spcPct val="80000"/>
              </a:lnSpc>
            </a:pPr>
            <a:r>
              <a:rPr lang="en-US" altLang="en-US" sz="2000" dirty="0"/>
              <a:t>The third out is made to complete the half-inning</a:t>
            </a:r>
          </a:p>
          <a:p>
            <a:pPr lvl="1" eaLnBrk="1" hangingPunct="1">
              <a:lnSpc>
                <a:spcPct val="80000"/>
              </a:lnSpc>
            </a:pPr>
            <a:endParaRPr lang="en-US" altLang="en-US" sz="2000" dirty="0"/>
          </a:p>
          <a:p>
            <a:pPr eaLnBrk="1" hangingPunct="1">
              <a:lnSpc>
                <a:spcPct val="80000"/>
              </a:lnSpc>
            </a:pPr>
            <a:endParaRPr lang="en-US" altLang="en-US" sz="2400" dirty="0"/>
          </a:p>
          <a:p>
            <a:pPr lvl="1" eaLnBrk="1" hangingPunct="1">
              <a:lnSpc>
                <a:spcPct val="80000"/>
              </a:lnSpc>
            </a:pPr>
            <a:endParaRPr lang="en-US" alt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DE78BA7-A1DF-4E7B-A016-FD46BEF36262}"/>
              </a:ext>
            </a:extLst>
          </p:cNvPr>
          <p:cNvSpPr>
            <a:spLocks noGrp="1" noChangeArrowheads="1"/>
          </p:cNvSpPr>
          <p:nvPr>
            <p:ph type="title"/>
          </p:nvPr>
        </p:nvSpPr>
        <p:spPr>
          <a:xfrm>
            <a:off x="457200" y="76200"/>
            <a:ext cx="8229600" cy="1143000"/>
          </a:xfrm>
        </p:spPr>
        <p:txBody>
          <a:bodyPr/>
          <a:lstStyle/>
          <a:p>
            <a:pPr eaLnBrk="1" hangingPunct="1"/>
            <a:r>
              <a:rPr lang="en-US" altLang="en-US" sz="3200" dirty="0"/>
              <a:t>2026 District 8 Rules – Reg VI </a:t>
            </a:r>
            <a:br>
              <a:rPr lang="en-US" altLang="en-US" sz="3200" dirty="0"/>
            </a:br>
            <a:r>
              <a:rPr lang="en-US" altLang="en-US" sz="3200" dirty="0"/>
              <a:t>(</a:t>
            </a:r>
            <a:r>
              <a:rPr lang="en-US" altLang="en-US" sz="3200" i="1" dirty="0"/>
              <a:t>Pitchers-Softball</a:t>
            </a:r>
            <a:r>
              <a:rPr lang="en-US" altLang="en-US" sz="3200" dirty="0"/>
              <a:t>)</a:t>
            </a:r>
          </a:p>
        </p:txBody>
      </p:sp>
      <p:sp>
        <p:nvSpPr>
          <p:cNvPr id="40963" name="Rectangle 3">
            <a:extLst>
              <a:ext uri="{FF2B5EF4-FFF2-40B4-BE49-F238E27FC236}">
                <a16:creationId xmlns:a16="http://schemas.microsoft.com/office/drawing/2014/main" id="{F3CF13BA-6A7C-4A0D-8FBB-461FA5634E95}"/>
              </a:ext>
            </a:extLst>
          </p:cNvPr>
          <p:cNvSpPr>
            <a:spLocks noGrp="1" noChangeArrowheads="1"/>
          </p:cNvSpPr>
          <p:nvPr>
            <p:ph type="body" idx="1"/>
          </p:nvPr>
        </p:nvSpPr>
        <p:spPr>
          <a:xfrm>
            <a:off x="457200" y="1219200"/>
            <a:ext cx="8229600" cy="5257800"/>
          </a:xfrm>
        </p:spPr>
        <p:txBody>
          <a:bodyPr/>
          <a:lstStyle/>
          <a:p>
            <a:pPr eaLnBrk="1" hangingPunct="1">
              <a:lnSpc>
                <a:spcPct val="80000"/>
              </a:lnSpc>
            </a:pPr>
            <a:r>
              <a:rPr lang="en-US" altLang="en-US" sz="2000" dirty="0"/>
              <a:t>Any player on the team may pitch.  </a:t>
            </a:r>
            <a:r>
              <a:rPr lang="en-US" altLang="en-US" sz="2000" dirty="0">
                <a:solidFill>
                  <a:srgbClr val="FF0000"/>
                </a:solidFill>
              </a:rPr>
              <a:t>No limit to the number of pitchers uses in a game!</a:t>
            </a:r>
          </a:p>
          <a:p>
            <a:pPr eaLnBrk="1" hangingPunct="1">
              <a:lnSpc>
                <a:spcPct val="80000"/>
              </a:lnSpc>
            </a:pPr>
            <a:r>
              <a:rPr lang="en-US" altLang="en-US" sz="2000" b="1" u="sng" dirty="0"/>
              <a:t>Minors/Majors</a:t>
            </a:r>
            <a:r>
              <a:rPr lang="en-US" altLang="en-US" sz="2000" dirty="0"/>
              <a:t>:</a:t>
            </a:r>
          </a:p>
          <a:p>
            <a:pPr lvl="1" eaLnBrk="1" hangingPunct="1">
              <a:lnSpc>
                <a:spcPct val="80000"/>
              </a:lnSpc>
            </a:pPr>
            <a:r>
              <a:rPr lang="en-US" altLang="en-US" sz="1600" dirty="0"/>
              <a:t>League age 12 is </a:t>
            </a:r>
            <a:r>
              <a:rPr lang="en-US" altLang="en-US" sz="1600" dirty="0">
                <a:solidFill>
                  <a:srgbClr val="FF0000"/>
                </a:solidFill>
              </a:rPr>
              <a:t>NOT eligible </a:t>
            </a:r>
            <a:r>
              <a:rPr lang="en-US" altLang="en-US" sz="1600" dirty="0"/>
              <a:t>to pitch in Minor League</a:t>
            </a:r>
          </a:p>
          <a:p>
            <a:pPr lvl="1" eaLnBrk="1" hangingPunct="1">
              <a:lnSpc>
                <a:spcPct val="80000"/>
              </a:lnSpc>
            </a:pPr>
            <a:r>
              <a:rPr lang="en-US" altLang="en-US" sz="1600" i="1" dirty="0">
                <a:solidFill>
                  <a:srgbClr val="FF0000"/>
                </a:solidFill>
              </a:rPr>
              <a:t>A player may pitch a maximum of 12 innings in a game</a:t>
            </a:r>
            <a:r>
              <a:rPr lang="en-US" altLang="en-US" sz="1600" dirty="0"/>
              <a:t>.</a:t>
            </a:r>
          </a:p>
          <a:p>
            <a:pPr lvl="1" eaLnBrk="1" hangingPunct="1">
              <a:lnSpc>
                <a:spcPct val="80000"/>
              </a:lnSpc>
            </a:pPr>
            <a:r>
              <a:rPr lang="en-US" altLang="en-US" sz="1600" i="1" dirty="0">
                <a:solidFill>
                  <a:srgbClr val="FF0000"/>
                </a:solidFill>
              </a:rPr>
              <a:t>If a player pitches 7 or more innings in a day, one calendar day of rest is mandatory</a:t>
            </a:r>
            <a:r>
              <a:rPr lang="en-US" altLang="en-US" sz="1600" dirty="0"/>
              <a:t>.</a:t>
            </a:r>
          </a:p>
          <a:p>
            <a:pPr lvl="1" eaLnBrk="1" hangingPunct="1">
              <a:lnSpc>
                <a:spcPct val="80000"/>
              </a:lnSpc>
            </a:pPr>
            <a:r>
              <a:rPr lang="en-US" altLang="en-US" sz="1600" dirty="0"/>
              <a:t>Delivery of a single pitch constitutes having pitched in an inning.</a:t>
            </a:r>
          </a:p>
          <a:p>
            <a:pPr eaLnBrk="1" hangingPunct="1">
              <a:lnSpc>
                <a:spcPct val="80000"/>
              </a:lnSpc>
            </a:pPr>
            <a:r>
              <a:rPr lang="en-US" altLang="en-US" sz="2000" b="1" u="sng" dirty="0"/>
              <a:t>Junior/Senior</a:t>
            </a:r>
            <a:r>
              <a:rPr lang="en-US" altLang="en-US" sz="2000" dirty="0"/>
              <a:t>:</a:t>
            </a:r>
          </a:p>
          <a:p>
            <a:pPr lvl="1" eaLnBrk="1" hangingPunct="1">
              <a:lnSpc>
                <a:spcPct val="80000"/>
              </a:lnSpc>
            </a:pPr>
            <a:r>
              <a:rPr lang="en-US" altLang="en-US" sz="1600" i="1" dirty="0">
                <a:solidFill>
                  <a:srgbClr val="FF0000"/>
                </a:solidFill>
              </a:rPr>
              <a:t>No pitching restrictions apply</a:t>
            </a:r>
            <a:r>
              <a:rPr lang="en-US" altLang="en-US" sz="1600" dirty="0"/>
              <a:t>.</a:t>
            </a:r>
          </a:p>
          <a:p>
            <a:pPr eaLnBrk="1" hangingPunct="1">
              <a:lnSpc>
                <a:spcPct val="80000"/>
              </a:lnSpc>
            </a:pPr>
            <a:r>
              <a:rPr lang="en-US" altLang="en-US" sz="2000" dirty="0"/>
              <a:t>A pitcher may be withdrawn from the game, offensively or defensively, and return as a pitcher once per inning provided the return does not violate the substitution, visits per pitcher, or mandatory play rules.</a:t>
            </a:r>
          </a:p>
          <a:p>
            <a:pPr eaLnBrk="1" hangingPunct="1">
              <a:lnSpc>
                <a:spcPct val="80000"/>
              </a:lnSpc>
            </a:pPr>
            <a:r>
              <a:rPr lang="en-US" altLang="en-US" sz="2000" b="1" i="1" dirty="0">
                <a:solidFill>
                  <a:srgbClr val="FF0000"/>
                </a:solidFill>
              </a:rPr>
              <a:t>Pitching restrictions for 12 year olds participating in majors and juniors</a:t>
            </a:r>
            <a:r>
              <a:rPr lang="en-US" altLang="en-US" sz="2000" dirty="0"/>
              <a:t>; the pitching rules and regulations regarding days of rest that are pertinent to the division in which the pitcher is used will apply to that game</a:t>
            </a:r>
            <a:r>
              <a:rPr lang="en-US" altLang="en-US" sz="2000" dirty="0">
                <a:solidFill>
                  <a:srgbClr val="FF0000"/>
                </a:solidFill>
              </a:rPr>
              <a:t>. Innings pitched in both divisions are taken into account when determining eligibility of the pitcher for a particular game</a:t>
            </a:r>
            <a:r>
              <a:rPr lang="en-US" altLang="en-US" sz="2000" dirty="0"/>
              <a:t>, with respect to days of rest and numbers of innings available.</a:t>
            </a:r>
          </a:p>
          <a:p>
            <a:pPr lvl="1" eaLnBrk="1" hangingPunct="1">
              <a:lnSpc>
                <a:spcPct val="80000"/>
              </a:lnSpc>
            </a:pPr>
            <a:endParaRPr lang="en-US" altLang="en-US" sz="2000" dirty="0"/>
          </a:p>
          <a:p>
            <a:pPr eaLnBrk="1" hangingPunct="1">
              <a:lnSpc>
                <a:spcPct val="80000"/>
              </a:lnSpc>
            </a:pPr>
            <a:endParaRPr lang="en-US" altLang="en-US" sz="2400" dirty="0"/>
          </a:p>
          <a:p>
            <a:pPr lvl="1" eaLnBrk="1" hangingPunct="1">
              <a:lnSpc>
                <a:spcPct val="80000"/>
              </a:lnSpc>
            </a:pPr>
            <a:endParaRPr lang="en-US" alt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4639FF0-C161-449C-AF41-B1DF65CD914D}"/>
              </a:ext>
            </a:extLst>
          </p:cNvPr>
          <p:cNvSpPr>
            <a:spLocks noGrp="1" noChangeArrowheads="1"/>
          </p:cNvSpPr>
          <p:nvPr>
            <p:ph type="title"/>
          </p:nvPr>
        </p:nvSpPr>
        <p:spPr>
          <a:xfrm>
            <a:off x="457200" y="76200"/>
            <a:ext cx="8229600" cy="1143000"/>
          </a:xfrm>
        </p:spPr>
        <p:txBody>
          <a:bodyPr/>
          <a:lstStyle/>
          <a:p>
            <a:pPr eaLnBrk="1" hangingPunct="1"/>
            <a:r>
              <a:rPr lang="en-US" altLang="en-US" sz="3200" dirty="0"/>
              <a:t>2026 District 8 Rules – Reg VII (Schedules)</a:t>
            </a:r>
          </a:p>
        </p:txBody>
      </p:sp>
      <p:sp>
        <p:nvSpPr>
          <p:cNvPr id="15363" name="Rectangle 3">
            <a:extLst>
              <a:ext uri="{FF2B5EF4-FFF2-40B4-BE49-F238E27FC236}">
                <a16:creationId xmlns:a16="http://schemas.microsoft.com/office/drawing/2014/main" id="{922517A5-D752-4F5C-B9D8-BED8C645AFB1}"/>
              </a:ext>
            </a:extLst>
          </p:cNvPr>
          <p:cNvSpPr>
            <a:spLocks noGrp="1" noChangeArrowheads="1"/>
          </p:cNvSpPr>
          <p:nvPr>
            <p:ph type="body" idx="1"/>
          </p:nvPr>
        </p:nvSpPr>
        <p:spPr>
          <a:xfrm>
            <a:off x="457200" y="1371600"/>
            <a:ext cx="8229600" cy="5257800"/>
          </a:xfrm>
        </p:spPr>
        <p:txBody>
          <a:bodyPr/>
          <a:lstStyle/>
          <a:p>
            <a:pPr eaLnBrk="1" hangingPunct="1">
              <a:lnSpc>
                <a:spcPct val="80000"/>
              </a:lnSpc>
              <a:defRPr/>
            </a:pPr>
            <a:r>
              <a:rPr lang="en-US" altLang="en-US" sz="2000" u="sng" dirty="0"/>
              <a:t>Baseball</a:t>
            </a:r>
            <a:r>
              <a:rPr lang="en-US" altLang="en-US" sz="2000" dirty="0"/>
              <a:t>:</a:t>
            </a:r>
          </a:p>
          <a:p>
            <a:pPr lvl="1" eaLnBrk="1" hangingPunct="1">
              <a:lnSpc>
                <a:spcPct val="80000"/>
              </a:lnSpc>
              <a:defRPr/>
            </a:pPr>
            <a:r>
              <a:rPr lang="en-US" altLang="en-US" sz="1600" dirty="0"/>
              <a:t>Int/Jr/Sr: Doubleheaders are permitted.</a:t>
            </a:r>
          </a:p>
          <a:p>
            <a:pPr lvl="1" eaLnBrk="1" hangingPunct="1">
              <a:lnSpc>
                <a:spcPct val="80000"/>
              </a:lnSpc>
              <a:defRPr/>
            </a:pPr>
            <a:r>
              <a:rPr lang="en-US" altLang="en-US" sz="1600" dirty="0"/>
              <a:t>Majors: A team may play in </a:t>
            </a:r>
            <a:r>
              <a:rPr lang="en-US" altLang="en-US" sz="1600" dirty="0">
                <a:solidFill>
                  <a:srgbClr val="FF0000"/>
                </a:solidFill>
              </a:rPr>
              <a:t>two </a:t>
            </a:r>
            <a:r>
              <a:rPr lang="en-US" altLang="en-US" sz="1600" dirty="0"/>
              <a:t>doubleheader per week.</a:t>
            </a:r>
          </a:p>
          <a:p>
            <a:pPr lvl="1" eaLnBrk="1" hangingPunct="1">
              <a:lnSpc>
                <a:spcPct val="80000"/>
              </a:lnSpc>
              <a:defRPr/>
            </a:pPr>
            <a:r>
              <a:rPr lang="en-US" altLang="en-US" sz="1600" dirty="0"/>
              <a:t>Minors: A team may play in </a:t>
            </a:r>
            <a:r>
              <a:rPr lang="en-US" altLang="en-US" sz="1600" dirty="0">
                <a:solidFill>
                  <a:srgbClr val="FF0000"/>
                </a:solidFill>
              </a:rPr>
              <a:t>one</a:t>
            </a:r>
            <a:r>
              <a:rPr lang="en-US" altLang="en-US" sz="1600" dirty="0"/>
              <a:t> doubleheader per week.</a:t>
            </a:r>
          </a:p>
          <a:p>
            <a:pPr lvl="1" eaLnBrk="1" hangingPunct="1">
              <a:lnSpc>
                <a:spcPct val="80000"/>
              </a:lnSpc>
              <a:defRPr/>
            </a:pPr>
            <a:r>
              <a:rPr lang="en-US" altLang="en-US" sz="1600" dirty="0"/>
              <a:t>below: No team shall be scheduled to play two games in one day.</a:t>
            </a:r>
          </a:p>
          <a:p>
            <a:pPr lvl="1" eaLnBrk="1" hangingPunct="1">
              <a:lnSpc>
                <a:spcPct val="80000"/>
              </a:lnSpc>
              <a:defRPr/>
            </a:pPr>
            <a:endParaRPr lang="en-US" altLang="en-US" sz="1600" dirty="0"/>
          </a:p>
          <a:p>
            <a:pPr marL="457200" lvl="1" indent="0" eaLnBrk="1" hangingPunct="1">
              <a:lnSpc>
                <a:spcPct val="80000"/>
              </a:lnSpc>
              <a:buFontTx/>
              <a:buNone/>
              <a:defRPr/>
            </a:pPr>
            <a:endParaRPr lang="en-US" altLang="en-US" sz="1600" dirty="0"/>
          </a:p>
          <a:p>
            <a:pPr eaLnBrk="1" hangingPunct="1">
              <a:lnSpc>
                <a:spcPct val="80000"/>
              </a:lnSpc>
              <a:defRPr/>
            </a:pPr>
            <a:r>
              <a:rPr lang="en-US" altLang="en-US" sz="2000" u="sng" dirty="0"/>
              <a:t>Softball</a:t>
            </a:r>
            <a:r>
              <a:rPr lang="en-US" altLang="en-US" sz="2000" dirty="0"/>
              <a:t>:</a:t>
            </a:r>
          </a:p>
          <a:p>
            <a:pPr lvl="1" eaLnBrk="1" hangingPunct="1">
              <a:lnSpc>
                <a:spcPct val="80000"/>
              </a:lnSpc>
              <a:defRPr/>
            </a:pPr>
            <a:r>
              <a:rPr lang="en-US" altLang="en-US" sz="1600" dirty="0"/>
              <a:t>Jr/</a:t>
            </a:r>
            <a:r>
              <a:rPr lang="en-US" altLang="en-US" sz="1600" dirty="0" err="1"/>
              <a:t>Sr</a:t>
            </a:r>
            <a:r>
              <a:rPr lang="en-US" altLang="en-US" sz="1600" dirty="0"/>
              <a:t>: A team may play three games in a day.</a:t>
            </a:r>
          </a:p>
          <a:p>
            <a:pPr lvl="1" eaLnBrk="1" hangingPunct="1">
              <a:lnSpc>
                <a:spcPct val="80000"/>
              </a:lnSpc>
              <a:defRPr/>
            </a:pPr>
            <a:r>
              <a:rPr lang="en-US" altLang="en-US" sz="1600" dirty="0"/>
              <a:t>Minors/Majors: A team may play two doubleheaders in a seven-day period.</a:t>
            </a:r>
          </a:p>
          <a:p>
            <a:pPr lvl="1" eaLnBrk="1" hangingPunct="1">
              <a:lnSpc>
                <a:spcPct val="80000"/>
              </a:lnSpc>
              <a:defRPr/>
            </a:pPr>
            <a:r>
              <a:rPr lang="en-US" altLang="en-US" sz="1600" dirty="0"/>
              <a:t>Tee Ball: No team shall be scheduled to play two games in one day.</a:t>
            </a:r>
          </a:p>
          <a:p>
            <a:pPr lvl="1" eaLnBrk="1" hangingPunct="1">
              <a:lnSpc>
                <a:spcPct val="80000"/>
              </a:lnSpc>
              <a:defRPr/>
            </a:pPr>
            <a:endParaRPr lang="en-US" altLang="en-US" sz="1600" dirty="0"/>
          </a:p>
          <a:p>
            <a:pPr lvl="1" eaLnBrk="1" hangingPunct="1">
              <a:lnSpc>
                <a:spcPct val="80000"/>
              </a:lnSpc>
              <a:defRPr/>
            </a:pPr>
            <a:endParaRPr lang="en-US" alt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BA4AD30-49F8-40D1-AA0B-87909ECA5C0A}"/>
              </a:ext>
            </a:extLst>
          </p:cNvPr>
          <p:cNvSpPr>
            <a:spLocks noGrp="1" noChangeArrowheads="1"/>
          </p:cNvSpPr>
          <p:nvPr>
            <p:ph type="title"/>
          </p:nvPr>
        </p:nvSpPr>
        <p:spPr>
          <a:xfrm>
            <a:off x="457200" y="76200"/>
            <a:ext cx="8229600" cy="1066800"/>
          </a:xfrm>
        </p:spPr>
        <p:txBody>
          <a:bodyPr/>
          <a:lstStyle/>
          <a:p>
            <a:pPr eaLnBrk="1" hangingPunct="1"/>
            <a:r>
              <a:rPr lang="en-US" altLang="en-US" sz="3600" dirty="0"/>
              <a:t>2026 District 8 Rules – Reg XIV </a:t>
            </a:r>
            <a:br>
              <a:rPr lang="en-US" altLang="en-US" sz="3600" dirty="0"/>
            </a:br>
            <a:r>
              <a:rPr lang="en-US" altLang="en-US" sz="3600" dirty="0"/>
              <a:t>(Field Decorum)</a:t>
            </a:r>
          </a:p>
        </p:txBody>
      </p:sp>
      <p:sp>
        <p:nvSpPr>
          <p:cNvPr id="45059" name="Rectangle 3">
            <a:extLst>
              <a:ext uri="{FF2B5EF4-FFF2-40B4-BE49-F238E27FC236}">
                <a16:creationId xmlns:a16="http://schemas.microsoft.com/office/drawing/2014/main" id="{DBD7EC5C-332E-4B0E-8FF7-FC2979B5C1EC}"/>
              </a:ext>
            </a:extLst>
          </p:cNvPr>
          <p:cNvSpPr>
            <a:spLocks noGrp="1" noChangeArrowheads="1"/>
          </p:cNvSpPr>
          <p:nvPr>
            <p:ph type="body" idx="1"/>
          </p:nvPr>
        </p:nvSpPr>
        <p:spPr>
          <a:xfrm>
            <a:off x="481013" y="1295400"/>
            <a:ext cx="8229600" cy="5410200"/>
          </a:xfrm>
        </p:spPr>
        <p:txBody>
          <a:bodyPr/>
          <a:lstStyle/>
          <a:p>
            <a:pPr eaLnBrk="1" hangingPunct="1">
              <a:lnSpc>
                <a:spcPct val="90000"/>
              </a:lnSpc>
            </a:pPr>
            <a:r>
              <a:rPr lang="en-US" altLang="en-US" sz="2200" dirty="0"/>
              <a:t>Possession of firearms and/or use of tobacco/ alcohol/controlled substances in any form is prohibited on the field/benches/dugouts (</a:t>
            </a:r>
            <a:r>
              <a:rPr lang="en-US" altLang="en-US" sz="2200" i="1" dirty="0">
                <a:solidFill>
                  <a:srgbClr val="FF0000"/>
                </a:solidFill>
              </a:rPr>
              <a:t>e-cigarettes and vapors</a:t>
            </a:r>
            <a:r>
              <a:rPr lang="en-US" altLang="en-US" sz="2200" dirty="0"/>
              <a:t>).</a:t>
            </a:r>
          </a:p>
          <a:p>
            <a:pPr eaLnBrk="1" hangingPunct="1">
              <a:lnSpc>
                <a:spcPct val="90000"/>
              </a:lnSpc>
            </a:pPr>
            <a:endParaRPr lang="en-US" altLang="en-US" sz="2200" dirty="0"/>
          </a:p>
          <a:p>
            <a:pPr eaLnBrk="1" hangingPunct="1">
              <a:lnSpc>
                <a:spcPct val="90000"/>
              </a:lnSpc>
            </a:pPr>
            <a:r>
              <a:rPr lang="en-US" altLang="en-US" sz="2200" dirty="0"/>
              <a:t>Managers and coaches can warm up pitchers (Regular Season ONLY).</a:t>
            </a:r>
          </a:p>
          <a:p>
            <a:pPr eaLnBrk="1" hangingPunct="1">
              <a:lnSpc>
                <a:spcPct val="90000"/>
              </a:lnSpc>
            </a:pPr>
            <a:endParaRPr lang="en-US" altLang="en-US" sz="2200" dirty="0"/>
          </a:p>
          <a:p>
            <a:pPr eaLnBrk="1" hangingPunct="1">
              <a:lnSpc>
                <a:spcPct val="90000"/>
              </a:lnSpc>
            </a:pPr>
            <a:r>
              <a:rPr lang="en-US" altLang="en-US" sz="2200" dirty="0"/>
              <a:t>Two adult base coaches are permitted.</a:t>
            </a:r>
          </a:p>
          <a:p>
            <a:pPr eaLnBrk="1" hangingPunct="1">
              <a:lnSpc>
                <a:spcPct val="90000"/>
              </a:lnSpc>
            </a:pPr>
            <a:endParaRPr lang="en-US" altLang="en-US" sz="2200" dirty="0"/>
          </a:p>
          <a:p>
            <a:pPr eaLnBrk="1" hangingPunct="1">
              <a:lnSpc>
                <a:spcPct val="90000"/>
              </a:lnSpc>
            </a:pPr>
            <a:r>
              <a:rPr lang="en-US" altLang="en-US" sz="2200" dirty="0"/>
              <a:t>Batboys are not permitted (at any level).</a:t>
            </a:r>
          </a:p>
          <a:p>
            <a:pPr eaLnBrk="1" hangingPunct="1">
              <a:lnSpc>
                <a:spcPct val="90000"/>
              </a:lnSpc>
            </a:pPr>
            <a:endParaRPr lang="en-US" altLang="en-US" sz="2200" dirty="0"/>
          </a:p>
          <a:p>
            <a:pPr eaLnBrk="1" hangingPunct="1">
              <a:lnSpc>
                <a:spcPct val="90000"/>
              </a:lnSpc>
            </a:pPr>
            <a:r>
              <a:rPr lang="en-US" altLang="en-US" sz="2200" dirty="0"/>
              <a:t>Uniformed players, managers, coaches and umpires only shall be permitted within the confines of the playing field just prior to and during the game (Maximum of 3 adults in the dugout, no kids not on team) (Rule 2 -Bench)</a:t>
            </a:r>
          </a:p>
          <a:p>
            <a:pPr eaLnBrk="1" hangingPunct="1">
              <a:lnSpc>
                <a:spcPct val="90000"/>
              </a:lnSpc>
            </a:pPr>
            <a:endParaRPr lang="en-US" alt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F9D7EBA2-4846-4A81-A654-16EE2880C8F0}"/>
              </a:ext>
            </a:extLst>
          </p:cNvPr>
          <p:cNvSpPr>
            <a:spLocks noGrp="1" noChangeArrowheads="1"/>
          </p:cNvSpPr>
          <p:nvPr>
            <p:ph type="title"/>
          </p:nvPr>
        </p:nvSpPr>
        <p:spPr>
          <a:xfrm>
            <a:off x="457200" y="273050"/>
            <a:ext cx="8077200" cy="641350"/>
          </a:xfrm>
        </p:spPr>
        <p:txBody>
          <a:bodyPr/>
          <a:lstStyle/>
          <a:p>
            <a:pPr algn="ctr" eaLnBrk="1" hangingPunct="1"/>
            <a:r>
              <a:rPr lang="en-US" altLang="en-US" sz="4000" dirty="0"/>
              <a:t>2026 District 8 Rules</a:t>
            </a:r>
          </a:p>
        </p:txBody>
      </p:sp>
      <p:sp>
        <p:nvSpPr>
          <p:cNvPr id="4099" name="Rectangle 5">
            <a:extLst>
              <a:ext uri="{FF2B5EF4-FFF2-40B4-BE49-F238E27FC236}">
                <a16:creationId xmlns:a16="http://schemas.microsoft.com/office/drawing/2014/main" id="{247E4CDE-8DF8-41E5-8784-212696973D30}"/>
              </a:ext>
            </a:extLst>
          </p:cNvPr>
          <p:cNvSpPr>
            <a:spLocks noGrp="1" noChangeArrowheads="1"/>
          </p:cNvSpPr>
          <p:nvPr>
            <p:ph type="body" sz="half" idx="2"/>
          </p:nvPr>
        </p:nvSpPr>
        <p:spPr>
          <a:xfrm>
            <a:off x="304800" y="1143000"/>
            <a:ext cx="8458200" cy="5041900"/>
          </a:xfrm>
        </p:spPr>
        <p:txBody>
          <a:bodyPr/>
          <a:lstStyle/>
          <a:p>
            <a:pPr marL="342900" indent="-342900" eaLnBrk="1" hangingPunct="1">
              <a:buFontTx/>
              <a:buChar char="•"/>
            </a:pPr>
            <a:r>
              <a:rPr lang="en-US" altLang="en-US" sz="2400" b="1" u="sng" dirty="0"/>
              <a:t>Purpose of Little League</a:t>
            </a:r>
            <a:r>
              <a:rPr lang="en-US" altLang="en-US" sz="2400" dirty="0"/>
              <a:t>: </a:t>
            </a:r>
            <a:r>
              <a:rPr lang="en-US" altLang="en-US" sz="2400" dirty="0">
                <a:solidFill>
                  <a:srgbClr val="FF0000"/>
                </a:solidFill>
              </a:rPr>
              <a:t>Little league is a program of service to youth.</a:t>
            </a:r>
            <a:r>
              <a:rPr lang="en-US" altLang="en-US" sz="2400" dirty="0"/>
              <a:t> It is geared to provide an outlet of healthful activity and training under good leadership in the atmosphere of wholesome community participation. The movement is </a:t>
            </a:r>
            <a:r>
              <a:rPr lang="en-US" altLang="en-US" sz="2400" dirty="0">
                <a:solidFill>
                  <a:srgbClr val="FF0000"/>
                </a:solidFill>
              </a:rPr>
              <a:t>dedicated to helping children become good and decent citizens</a:t>
            </a:r>
            <a:r>
              <a:rPr lang="en-US" altLang="en-US" sz="2400" dirty="0"/>
              <a:t>. It inspires them with a goal and enriches their lives towards the day when they must take their places in the world. It establishes the values of </a:t>
            </a:r>
            <a:r>
              <a:rPr lang="en-US" altLang="en-US" sz="2400" dirty="0">
                <a:solidFill>
                  <a:srgbClr val="FF0000"/>
                </a:solidFill>
              </a:rPr>
              <a:t>teamwork, sportsmanship, and fair play.</a:t>
            </a:r>
          </a:p>
          <a:p>
            <a:pPr marL="342900" indent="-342900" eaLnBrk="1" hangingPunct="1">
              <a:buFontTx/>
              <a:buChar char="•"/>
            </a:pPr>
            <a:endParaRPr lang="en-US" altLang="en-US" sz="2400" dirty="0"/>
          </a:p>
          <a:p>
            <a:pPr marL="342900" indent="-342900" eaLnBrk="1" hangingPunct="1">
              <a:buFontTx/>
              <a:buChar char="•"/>
            </a:pPr>
            <a:r>
              <a:rPr lang="en-US" altLang="en-US" sz="2400" b="1" i="1" dirty="0">
                <a:solidFill>
                  <a:srgbClr val="00B050"/>
                </a:solidFill>
              </a:rPr>
              <a:t>YOU ARE THE VISIBLE STANDARD OF ACCEPTABLE BEHAVIOR FOR THE LITTLE LEAGUE PROGRAM!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8DEC51E-48F1-463D-91BF-66BFE5DB8A46}"/>
              </a:ext>
            </a:extLst>
          </p:cNvPr>
          <p:cNvSpPr>
            <a:spLocks noGrp="1" noChangeArrowheads="1"/>
          </p:cNvSpPr>
          <p:nvPr>
            <p:ph type="title"/>
          </p:nvPr>
        </p:nvSpPr>
        <p:spPr>
          <a:xfrm>
            <a:off x="313006" y="0"/>
            <a:ext cx="8229600" cy="1143000"/>
          </a:xfrm>
        </p:spPr>
        <p:txBody>
          <a:bodyPr/>
          <a:lstStyle/>
          <a:p>
            <a:pPr eaLnBrk="1" hangingPunct="1"/>
            <a:r>
              <a:rPr lang="en-US" altLang="en-US" sz="3600" dirty="0"/>
              <a:t>2026 District 8 Rules – Reg XIV </a:t>
            </a:r>
            <a:br>
              <a:rPr lang="en-US" altLang="en-US" sz="3600" dirty="0"/>
            </a:br>
            <a:r>
              <a:rPr lang="en-US" altLang="en-US" sz="3600" dirty="0"/>
              <a:t>(Field Decorum)</a:t>
            </a:r>
          </a:p>
        </p:txBody>
      </p:sp>
      <p:sp>
        <p:nvSpPr>
          <p:cNvPr id="47107" name="Rectangle 3">
            <a:extLst>
              <a:ext uri="{FF2B5EF4-FFF2-40B4-BE49-F238E27FC236}">
                <a16:creationId xmlns:a16="http://schemas.microsoft.com/office/drawing/2014/main" id="{9A7DF66F-DA73-4C48-9414-C2F5501B83F8}"/>
              </a:ext>
            </a:extLst>
          </p:cNvPr>
          <p:cNvSpPr>
            <a:spLocks noGrp="1" noChangeArrowheads="1"/>
          </p:cNvSpPr>
          <p:nvPr>
            <p:ph type="body" idx="1"/>
          </p:nvPr>
        </p:nvSpPr>
        <p:spPr>
          <a:xfrm>
            <a:off x="304800" y="1371600"/>
            <a:ext cx="8534400" cy="5257800"/>
          </a:xfrm>
        </p:spPr>
        <p:txBody>
          <a:bodyPr/>
          <a:lstStyle/>
          <a:p>
            <a:pPr eaLnBrk="1" hangingPunct="1">
              <a:lnSpc>
                <a:spcPct val="90000"/>
              </a:lnSpc>
            </a:pPr>
            <a:r>
              <a:rPr lang="en-US" altLang="en-US" sz="2400" dirty="0"/>
              <a:t>A manager or coach shall not leave the dugout except to confer with a player or umpire and only after receiving permission from an umpire.</a:t>
            </a:r>
          </a:p>
          <a:p>
            <a:pPr eaLnBrk="1" hangingPunct="1">
              <a:lnSpc>
                <a:spcPct val="90000"/>
              </a:lnSpc>
            </a:pPr>
            <a:endParaRPr lang="en-US" altLang="en-US" sz="2400" dirty="0"/>
          </a:p>
          <a:p>
            <a:pPr eaLnBrk="1" hangingPunct="1">
              <a:lnSpc>
                <a:spcPct val="90000"/>
              </a:lnSpc>
            </a:pPr>
            <a:r>
              <a:rPr lang="en-US" altLang="en-US" sz="2400" dirty="0"/>
              <a:t>At least one adult manager or coach must be in the dugout at all times.</a:t>
            </a:r>
          </a:p>
          <a:p>
            <a:pPr eaLnBrk="1" hangingPunct="1">
              <a:lnSpc>
                <a:spcPct val="90000"/>
              </a:lnSpc>
            </a:pPr>
            <a:endParaRPr lang="en-US" altLang="en-US" sz="2400" dirty="0"/>
          </a:p>
          <a:p>
            <a:pPr eaLnBrk="1" hangingPunct="1">
              <a:lnSpc>
                <a:spcPct val="90000"/>
              </a:lnSpc>
            </a:pPr>
            <a:r>
              <a:rPr lang="en-US" altLang="en-US" sz="2400" dirty="0"/>
              <a:t>Actions of players, coaches, umpires, and league officials must be above reproach </a:t>
            </a:r>
            <a:r>
              <a:rPr lang="en-US" altLang="en-US" sz="2400" dirty="0">
                <a:solidFill>
                  <a:srgbClr val="0070C0"/>
                </a:solidFill>
              </a:rPr>
              <a:t>(On or </a:t>
            </a:r>
            <a:r>
              <a:rPr lang="en-US" altLang="en-US" sz="2400" b="1" i="1" u="sng" dirty="0">
                <a:solidFill>
                  <a:srgbClr val="0070C0"/>
                </a:solidFill>
              </a:rPr>
              <a:t>Off</a:t>
            </a:r>
            <a:r>
              <a:rPr lang="en-US" altLang="en-US" sz="2400" dirty="0">
                <a:solidFill>
                  <a:srgbClr val="0070C0"/>
                </a:solidFill>
              </a:rPr>
              <a:t> field).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BDB3B9A-B849-4884-90EE-8C3D14B75F00}"/>
              </a:ext>
            </a:extLst>
          </p:cNvPr>
          <p:cNvSpPr>
            <a:spLocks noGrp="1" noChangeArrowheads="1"/>
          </p:cNvSpPr>
          <p:nvPr>
            <p:ph type="title"/>
          </p:nvPr>
        </p:nvSpPr>
        <p:spPr>
          <a:xfrm>
            <a:off x="457200" y="15875"/>
            <a:ext cx="8229600" cy="1050925"/>
          </a:xfrm>
        </p:spPr>
        <p:txBody>
          <a:bodyPr/>
          <a:lstStyle/>
          <a:p>
            <a:pPr eaLnBrk="1" hangingPunct="1"/>
            <a:r>
              <a:rPr lang="en-US" altLang="en-US" dirty="0"/>
              <a:t>2026 District 8 Rules – Rule 1</a:t>
            </a:r>
          </a:p>
        </p:txBody>
      </p:sp>
      <p:sp>
        <p:nvSpPr>
          <p:cNvPr id="25603" name="Rectangle 3">
            <a:extLst>
              <a:ext uri="{FF2B5EF4-FFF2-40B4-BE49-F238E27FC236}">
                <a16:creationId xmlns:a16="http://schemas.microsoft.com/office/drawing/2014/main" id="{82F81F6C-FE6D-4EA6-923E-D45BB38504DD}"/>
              </a:ext>
            </a:extLst>
          </p:cNvPr>
          <p:cNvSpPr>
            <a:spLocks noGrp="1" noChangeArrowheads="1"/>
          </p:cNvSpPr>
          <p:nvPr>
            <p:ph type="body" idx="1"/>
          </p:nvPr>
        </p:nvSpPr>
        <p:spPr>
          <a:xfrm>
            <a:off x="266700" y="1066800"/>
            <a:ext cx="8610600" cy="5562600"/>
          </a:xfrm>
        </p:spPr>
        <p:txBody>
          <a:bodyPr/>
          <a:lstStyle/>
          <a:p>
            <a:pPr eaLnBrk="1" hangingPunct="1">
              <a:defRPr/>
            </a:pPr>
            <a:r>
              <a:rPr lang="en-US" altLang="en-US" sz="2800" dirty="0"/>
              <a:t>Batters Box</a:t>
            </a:r>
          </a:p>
          <a:p>
            <a:pPr lvl="1" eaLnBrk="1" hangingPunct="1">
              <a:defRPr/>
            </a:pPr>
            <a:r>
              <a:rPr lang="en-US" altLang="en-US" sz="2400" dirty="0"/>
              <a:t>Baseball: 6’x3’; 6’x4’ for </a:t>
            </a:r>
            <a:r>
              <a:rPr lang="en-US" altLang="en-US" sz="2400" dirty="0" err="1"/>
              <a:t>Int</a:t>
            </a:r>
            <a:r>
              <a:rPr lang="en-US" altLang="en-US" sz="2400" dirty="0"/>
              <a:t>/Jr/</a:t>
            </a:r>
            <a:r>
              <a:rPr lang="en-US" altLang="en-US" sz="2400" dirty="0" err="1"/>
              <a:t>Sr</a:t>
            </a:r>
            <a:endParaRPr lang="en-US" altLang="en-US" sz="2400" dirty="0"/>
          </a:p>
          <a:p>
            <a:pPr marL="1200150" lvl="2" indent="-342900" eaLnBrk="1" hangingPunct="1">
              <a:buFont typeface="Wingdings" panose="05000000000000000000" pitchFamily="2" charset="2"/>
              <a:buChar char="Ø"/>
              <a:defRPr/>
            </a:pPr>
            <a:r>
              <a:rPr lang="en-US" altLang="en-US" sz="2000" dirty="0"/>
              <a:t>3’ forward &amp; 3’ backward from the center of home plate</a:t>
            </a:r>
          </a:p>
          <a:p>
            <a:pPr marL="1200150" lvl="2" indent="-342900" eaLnBrk="1" hangingPunct="1">
              <a:buFont typeface="Wingdings" panose="05000000000000000000" pitchFamily="2" charset="2"/>
              <a:buChar char="Ø"/>
              <a:defRPr/>
            </a:pPr>
            <a:r>
              <a:rPr lang="en-US" altLang="en-US" sz="2000" dirty="0"/>
              <a:t>Inside line: 4”; 6” for </a:t>
            </a:r>
            <a:r>
              <a:rPr lang="en-US" altLang="en-US" sz="2000" dirty="0" err="1"/>
              <a:t>Int</a:t>
            </a:r>
            <a:r>
              <a:rPr lang="en-US" altLang="en-US" sz="2000" dirty="0"/>
              <a:t>/Jr/</a:t>
            </a:r>
            <a:r>
              <a:rPr lang="en-US" altLang="en-US" sz="2000" dirty="0" err="1"/>
              <a:t>Sr</a:t>
            </a:r>
            <a:endParaRPr lang="en-US" altLang="en-US" sz="2000" dirty="0"/>
          </a:p>
          <a:p>
            <a:pPr lvl="1" eaLnBrk="1" hangingPunct="1">
              <a:buFont typeface="Symbol" panose="05050102010706020507" pitchFamily="18" charset="2"/>
              <a:buChar char=""/>
              <a:defRPr/>
            </a:pPr>
            <a:r>
              <a:rPr lang="en-US" altLang="en-US" sz="2400" dirty="0"/>
              <a:t>Softball: 7’x3’</a:t>
            </a:r>
          </a:p>
          <a:p>
            <a:pPr lvl="2" eaLnBrk="1" hangingPunct="1">
              <a:buFont typeface="Wingdings" panose="05000000000000000000" pitchFamily="2" charset="2"/>
              <a:buChar char="Ø"/>
              <a:defRPr/>
            </a:pPr>
            <a:r>
              <a:rPr lang="en-US" altLang="en-US" sz="2000" dirty="0"/>
              <a:t>4’ forward &amp; 3’ backward from the center of home plate</a:t>
            </a:r>
          </a:p>
          <a:p>
            <a:pPr lvl="2" eaLnBrk="1" hangingPunct="1">
              <a:buFont typeface="Wingdings" panose="05000000000000000000" pitchFamily="2" charset="2"/>
              <a:buChar char="Ø"/>
              <a:defRPr/>
            </a:pPr>
            <a:r>
              <a:rPr lang="en-US" altLang="en-US" sz="2000" dirty="0"/>
              <a:t>Inside line: 4”; 6” for Jr/</a:t>
            </a:r>
            <a:r>
              <a:rPr lang="en-US" altLang="en-US" sz="2000" dirty="0" err="1"/>
              <a:t>Sr</a:t>
            </a:r>
            <a:endParaRPr lang="en-US" altLang="en-US" dirty="0"/>
          </a:p>
          <a:p>
            <a:pPr eaLnBrk="1" hangingPunct="1">
              <a:defRPr/>
            </a:pPr>
            <a:endParaRPr lang="en-US" altLang="en-US" sz="2800" dirty="0"/>
          </a:p>
          <a:p>
            <a:pPr eaLnBrk="1" hangingPunct="1">
              <a:defRPr/>
            </a:pPr>
            <a:r>
              <a:rPr lang="en-US" altLang="en-US" sz="2800" dirty="0"/>
              <a:t>Pitching Distances</a:t>
            </a:r>
          </a:p>
          <a:p>
            <a:pPr lvl="1" eaLnBrk="1" hangingPunct="1">
              <a:defRPr/>
            </a:pPr>
            <a:r>
              <a:rPr lang="en-US" altLang="en-US" sz="2400" dirty="0"/>
              <a:t>Baseball: 46’ Minors/Majors; 50’ Int; 60’6” Jr/</a:t>
            </a:r>
            <a:r>
              <a:rPr lang="en-US" altLang="en-US" sz="2400" dirty="0" err="1"/>
              <a:t>Sr</a:t>
            </a:r>
            <a:endParaRPr lang="en-US" altLang="en-US" sz="2400" dirty="0"/>
          </a:p>
          <a:p>
            <a:pPr lvl="1" eaLnBrk="1" hangingPunct="1">
              <a:defRPr/>
            </a:pPr>
            <a:r>
              <a:rPr lang="en-US" altLang="en-US" sz="2400" dirty="0"/>
              <a:t>Softball: 35’ Minors; 40’ Majors; 43’ Jr/</a:t>
            </a:r>
            <a:r>
              <a:rPr lang="en-US" altLang="en-US" sz="2400" dirty="0" err="1"/>
              <a:t>Sr</a:t>
            </a:r>
            <a:endParaRPr lang="en-US" altLang="en-US" sz="2400" dirty="0"/>
          </a:p>
          <a:p>
            <a:pPr eaLnBrk="1" hangingPunct="1">
              <a:defRPr/>
            </a:pPr>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C18F449-1015-4B7A-84C6-087272610632}"/>
              </a:ext>
            </a:extLst>
          </p:cNvPr>
          <p:cNvSpPr>
            <a:spLocks noGrp="1" noChangeArrowheads="1"/>
          </p:cNvSpPr>
          <p:nvPr>
            <p:ph type="title"/>
          </p:nvPr>
        </p:nvSpPr>
        <p:spPr>
          <a:xfrm>
            <a:off x="457200" y="15875"/>
            <a:ext cx="8229600" cy="1050925"/>
          </a:xfrm>
        </p:spPr>
        <p:txBody>
          <a:bodyPr/>
          <a:lstStyle/>
          <a:p>
            <a:pPr eaLnBrk="1" hangingPunct="1"/>
            <a:r>
              <a:rPr lang="en-US" altLang="en-US" dirty="0"/>
              <a:t>2026 District 8 Rules – Rule 1</a:t>
            </a:r>
          </a:p>
        </p:txBody>
      </p:sp>
      <p:sp>
        <p:nvSpPr>
          <p:cNvPr id="50179" name="Rectangle 3">
            <a:extLst>
              <a:ext uri="{FF2B5EF4-FFF2-40B4-BE49-F238E27FC236}">
                <a16:creationId xmlns:a16="http://schemas.microsoft.com/office/drawing/2014/main" id="{646031E2-51F7-4AF0-A2AF-2848002F58D6}"/>
              </a:ext>
            </a:extLst>
          </p:cNvPr>
          <p:cNvSpPr>
            <a:spLocks noGrp="1" noChangeArrowheads="1"/>
          </p:cNvSpPr>
          <p:nvPr>
            <p:ph type="body" idx="1"/>
          </p:nvPr>
        </p:nvSpPr>
        <p:spPr>
          <a:xfrm>
            <a:off x="95250" y="762000"/>
            <a:ext cx="8610600" cy="5867400"/>
          </a:xfrm>
        </p:spPr>
        <p:txBody>
          <a:bodyPr/>
          <a:lstStyle/>
          <a:p>
            <a:pPr eaLnBrk="1" hangingPunct="1"/>
            <a:r>
              <a:rPr lang="en-US" altLang="en-US" sz="2600" dirty="0"/>
              <a:t>Baseballs licensed by Little League will be printed with  </a:t>
            </a:r>
            <a:r>
              <a:rPr lang="en-US" altLang="en-US" sz="2400" dirty="0"/>
              <a:t>RS or RS-T</a:t>
            </a:r>
          </a:p>
          <a:p>
            <a:pPr eaLnBrk="1" hangingPunct="1"/>
            <a:r>
              <a:rPr lang="en-US" altLang="en-US" sz="2600" dirty="0"/>
              <a:t>Softballs:</a:t>
            </a:r>
          </a:p>
          <a:p>
            <a:pPr lvl="1" eaLnBrk="1" hangingPunct="1"/>
            <a:r>
              <a:rPr lang="en-US" altLang="en-US" sz="2400" dirty="0"/>
              <a:t>Majors and above: 12 inches</a:t>
            </a:r>
          </a:p>
          <a:p>
            <a:pPr lvl="1" eaLnBrk="1" hangingPunct="1"/>
            <a:r>
              <a:rPr lang="en-US" altLang="en-US" sz="2400" dirty="0"/>
              <a:t>Minors and below: 11 inches</a:t>
            </a:r>
          </a:p>
          <a:p>
            <a:pPr lvl="1" eaLnBrk="1" hangingPunct="1"/>
            <a:r>
              <a:rPr lang="en-US" altLang="en-US" sz="2400" dirty="0"/>
              <a:t>Optic yellow or white or other colors</a:t>
            </a:r>
          </a:p>
          <a:p>
            <a:pPr eaLnBrk="1" hangingPunct="1"/>
            <a:r>
              <a:rPr lang="en-US" altLang="en-US" sz="2600" dirty="0"/>
              <a:t>Baseball: The pitcher’s glove may not be white or gray.</a:t>
            </a:r>
          </a:p>
          <a:p>
            <a:pPr eaLnBrk="1" hangingPunct="1"/>
            <a:r>
              <a:rPr lang="en-US" altLang="en-US" sz="2600" dirty="0"/>
              <a:t>Softball: Solid or multi-colored as long as the colors (s) are not the color of the ball being used in the game</a:t>
            </a:r>
          </a:p>
          <a:p>
            <a:pPr lvl="1" eaLnBrk="1" hangingPunct="1"/>
            <a:r>
              <a:rPr lang="en-US" altLang="en-US" sz="2600" dirty="0"/>
              <a:t>Softball: the pitcher may not wear a catcher’s mitt of first baseman’s mitt.</a:t>
            </a:r>
          </a:p>
          <a:p>
            <a:pPr eaLnBrk="1" hangingPunct="1"/>
            <a:r>
              <a:rPr lang="en-US" altLang="en-US" sz="2600" dirty="0"/>
              <a:t>Pitcher may wear a batting glove that is not white, gray, or optic yellow.</a:t>
            </a:r>
          </a:p>
          <a:p>
            <a:pPr eaLnBrk="1" hangingPunct="1"/>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7CDDD40-0149-4E30-9D4D-C7164F8BCFE8}"/>
              </a:ext>
            </a:extLst>
          </p:cNvPr>
          <p:cNvSpPr>
            <a:spLocks noGrp="1" noChangeArrowheads="1"/>
          </p:cNvSpPr>
          <p:nvPr>
            <p:ph type="title"/>
          </p:nvPr>
        </p:nvSpPr>
        <p:spPr>
          <a:xfrm>
            <a:off x="342900" y="0"/>
            <a:ext cx="8458200" cy="914400"/>
          </a:xfrm>
        </p:spPr>
        <p:txBody>
          <a:bodyPr/>
          <a:lstStyle/>
          <a:p>
            <a:pPr eaLnBrk="1" hangingPunct="1"/>
            <a:r>
              <a:rPr lang="en-US" altLang="en-US" sz="3600" dirty="0"/>
              <a:t>2026 District 8 Rules – Rule 1</a:t>
            </a:r>
            <a:br>
              <a:rPr lang="en-US" altLang="en-US" sz="3600" dirty="0"/>
            </a:br>
            <a:r>
              <a:rPr lang="en-US" altLang="en-US" sz="3600" dirty="0"/>
              <a:t> (</a:t>
            </a:r>
            <a:r>
              <a:rPr lang="en-US" altLang="en-US" sz="3600" i="1" dirty="0"/>
              <a:t>Bat Rules Baseball</a:t>
            </a:r>
            <a:r>
              <a:rPr lang="en-US" altLang="en-US" sz="3600" dirty="0"/>
              <a:t>)</a:t>
            </a:r>
          </a:p>
        </p:txBody>
      </p:sp>
      <p:sp>
        <p:nvSpPr>
          <p:cNvPr id="51203" name="Rectangle 3">
            <a:extLst>
              <a:ext uri="{FF2B5EF4-FFF2-40B4-BE49-F238E27FC236}">
                <a16:creationId xmlns:a16="http://schemas.microsoft.com/office/drawing/2014/main" id="{579BED1B-AE5A-48EC-9D3D-FEA7BC420CCA}"/>
              </a:ext>
            </a:extLst>
          </p:cNvPr>
          <p:cNvSpPr>
            <a:spLocks noGrp="1" noChangeArrowheads="1"/>
          </p:cNvSpPr>
          <p:nvPr>
            <p:ph type="body" idx="1"/>
          </p:nvPr>
        </p:nvSpPr>
        <p:spPr>
          <a:xfrm>
            <a:off x="457200" y="1081089"/>
            <a:ext cx="8229600" cy="5548312"/>
          </a:xfrm>
        </p:spPr>
        <p:txBody>
          <a:bodyPr/>
          <a:lstStyle/>
          <a:p>
            <a:pPr eaLnBrk="1" hangingPunct="1">
              <a:lnSpc>
                <a:spcPct val="80000"/>
              </a:lnSpc>
            </a:pPr>
            <a:r>
              <a:rPr lang="en-US" altLang="en-US" sz="2400" dirty="0"/>
              <a:t>Bat Restrictions – USA Baseball Standard!</a:t>
            </a:r>
          </a:p>
          <a:p>
            <a:pPr eaLnBrk="1" hangingPunct="1">
              <a:lnSpc>
                <a:spcPct val="80000"/>
              </a:lnSpc>
            </a:pPr>
            <a:r>
              <a:rPr lang="en-US" altLang="en-US" sz="2400" dirty="0"/>
              <a:t>LL Majors and Below</a:t>
            </a:r>
          </a:p>
          <a:p>
            <a:pPr lvl="1" eaLnBrk="1" hangingPunct="1">
              <a:lnSpc>
                <a:spcPct val="80000"/>
              </a:lnSpc>
            </a:pPr>
            <a:r>
              <a:rPr lang="en-US" altLang="en-US" sz="2000" dirty="0"/>
              <a:t>Not more than 33 inches</a:t>
            </a:r>
          </a:p>
          <a:p>
            <a:pPr lvl="1" eaLnBrk="1" hangingPunct="1">
              <a:lnSpc>
                <a:spcPct val="80000"/>
              </a:lnSpc>
            </a:pPr>
            <a:r>
              <a:rPr lang="en-US" altLang="en-US" sz="2000" dirty="0"/>
              <a:t>Not more than </a:t>
            </a:r>
            <a:r>
              <a:rPr lang="en-US" altLang="en-US" sz="2000" b="1" i="1" dirty="0">
                <a:solidFill>
                  <a:srgbClr val="FF0000"/>
                </a:solidFill>
              </a:rPr>
              <a:t>2-5/8 inches </a:t>
            </a:r>
            <a:r>
              <a:rPr lang="en-US" altLang="en-US" sz="2000" dirty="0"/>
              <a:t>in diameter</a:t>
            </a:r>
          </a:p>
          <a:p>
            <a:pPr eaLnBrk="1" hangingPunct="1">
              <a:lnSpc>
                <a:spcPct val="80000"/>
              </a:lnSpc>
            </a:pPr>
            <a:r>
              <a:rPr lang="en-US" altLang="en-US" sz="2400" dirty="0"/>
              <a:t>INT/JRs/SRs</a:t>
            </a:r>
          </a:p>
          <a:p>
            <a:pPr lvl="1" eaLnBrk="1" hangingPunct="1">
              <a:lnSpc>
                <a:spcPct val="80000"/>
              </a:lnSpc>
            </a:pPr>
            <a:r>
              <a:rPr lang="en-US" altLang="en-US" sz="2000" dirty="0"/>
              <a:t>Not more than 34 inches for INT &amp; JR</a:t>
            </a:r>
          </a:p>
          <a:p>
            <a:pPr lvl="1" eaLnBrk="1" hangingPunct="1">
              <a:lnSpc>
                <a:spcPct val="80000"/>
              </a:lnSpc>
            </a:pPr>
            <a:r>
              <a:rPr lang="en-US" altLang="en-US" sz="2000" b="1" i="1" dirty="0">
                <a:solidFill>
                  <a:srgbClr val="00B050"/>
                </a:solidFill>
              </a:rPr>
              <a:t>INT/JR must meet USA Baseball /BBCOR standard</a:t>
            </a:r>
          </a:p>
          <a:p>
            <a:pPr lvl="1" eaLnBrk="1" hangingPunct="1">
              <a:lnSpc>
                <a:spcPct val="80000"/>
              </a:lnSpc>
            </a:pPr>
            <a:r>
              <a:rPr lang="en-US" altLang="en-US" sz="2000" dirty="0"/>
              <a:t>Not more than 36 inches for SR</a:t>
            </a:r>
          </a:p>
          <a:p>
            <a:pPr lvl="1" eaLnBrk="1" hangingPunct="1">
              <a:lnSpc>
                <a:spcPct val="80000"/>
              </a:lnSpc>
            </a:pPr>
            <a:r>
              <a:rPr lang="en-US" altLang="en-US" sz="2000" dirty="0"/>
              <a:t>Not more than 2-5/8 inches in diameter (no 2-3/4 bats)</a:t>
            </a:r>
          </a:p>
          <a:p>
            <a:pPr lvl="1" eaLnBrk="1" hangingPunct="1">
              <a:lnSpc>
                <a:spcPct val="80000"/>
              </a:lnSpc>
            </a:pPr>
            <a:r>
              <a:rPr lang="en-US" altLang="en-US" sz="2000" dirty="0"/>
              <a:t>SRs, the bat must not weigh numerically more than three ounces less than the length of the bat (</a:t>
            </a:r>
            <a:r>
              <a:rPr lang="en-US" altLang="en-US" sz="2000" b="1" dirty="0"/>
              <a:t>-3</a:t>
            </a:r>
            <a:r>
              <a:rPr lang="en-US" altLang="en-US" sz="2000" dirty="0"/>
              <a:t>).</a:t>
            </a:r>
          </a:p>
          <a:p>
            <a:pPr lvl="1" eaLnBrk="1" hangingPunct="1">
              <a:lnSpc>
                <a:spcPct val="80000"/>
              </a:lnSpc>
            </a:pPr>
            <a:r>
              <a:rPr lang="en-US" altLang="en-US" sz="2000" b="1" i="1" dirty="0">
                <a:solidFill>
                  <a:srgbClr val="FF0000"/>
                </a:solidFill>
              </a:rPr>
              <a:t>SRs must meet BBCOR performance standard</a:t>
            </a:r>
            <a:endParaRPr lang="en-US" altLang="en-US" sz="2000" dirty="0"/>
          </a:p>
          <a:p>
            <a:pPr eaLnBrk="1" hangingPunct="1">
              <a:lnSpc>
                <a:spcPct val="80000"/>
              </a:lnSpc>
            </a:pPr>
            <a:r>
              <a:rPr lang="en-US" altLang="en-US" sz="2000" dirty="0"/>
              <a:t>Non-wood bats must have a grip of cork, tape, or composition material for a minimum of 10 inches.</a:t>
            </a:r>
          </a:p>
          <a:p>
            <a:pPr eaLnBrk="1" hangingPunct="1">
              <a:lnSpc>
                <a:spcPct val="80000"/>
              </a:lnSpc>
            </a:pPr>
            <a:r>
              <a:rPr lang="en-US" altLang="en-US" sz="2000" i="1" dirty="0">
                <a:solidFill>
                  <a:srgbClr val="FF0000"/>
                </a:solidFill>
              </a:rPr>
              <a:t>If the certification mark on a bat is not legible, that bat cannot be used and shall be removed from the game.</a:t>
            </a:r>
          </a:p>
        </p:txBody>
      </p:sp>
      <p:pic>
        <p:nvPicPr>
          <p:cNvPr id="51204" name="Picture 2">
            <a:extLst>
              <a:ext uri="{FF2B5EF4-FFF2-40B4-BE49-F238E27FC236}">
                <a16:creationId xmlns:a16="http://schemas.microsoft.com/office/drawing/2014/main" id="{474004CD-C747-48F9-9C7F-742B2B8051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762000"/>
            <a:ext cx="21939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3">
            <a:extLst>
              <a:ext uri="{FF2B5EF4-FFF2-40B4-BE49-F238E27FC236}">
                <a16:creationId xmlns:a16="http://schemas.microsoft.com/office/drawing/2014/main" id="{18E5DAB1-9509-41D0-8F99-A393ACC74FF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7675" y="2062162"/>
            <a:ext cx="23241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9643C3D-BBF7-4A3E-80B5-4E79453A8373}"/>
              </a:ext>
            </a:extLst>
          </p:cNvPr>
          <p:cNvSpPr>
            <a:spLocks noGrp="1" noChangeArrowheads="1"/>
          </p:cNvSpPr>
          <p:nvPr>
            <p:ph type="title"/>
          </p:nvPr>
        </p:nvSpPr>
        <p:spPr>
          <a:xfrm>
            <a:off x="457200" y="76200"/>
            <a:ext cx="8229600" cy="914400"/>
          </a:xfrm>
        </p:spPr>
        <p:txBody>
          <a:bodyPr/>
          <a:lstStyle/>
          <a:p>
            <a:pPr eaLnBrk="1" hangingPunct="1"/>
            <a:r>
              <a:rPr lang="en-US" altLang="en-US" sz="3600" dirty="0"/>
              <a:t>2026 District 8 Rules – Rule 1 </a:t>
            </a:r>
            <a:br>
              <a:rPr lang="en-US" altLang="en-US" sz="3600" dirty="0"/>
            </a:br>
            <a:r>
              <a:rPr lang="en-US" altLang="en-US" sz="3600" dirty="0"/>
              <a:t>(</a:t>
            </a:r>
            <a:r>
              <a:rPr lang="en-US" altLang="en-US" sz="3600" i="1" dirty="0"/>
              <a:t>Bat Rules Softball</a:t>
            </a:r>
            <a:r>
              <a:rPr lang="en-US" altLang="en-US" sz="3600" dirty="0"/>
              <a:t>)</a:t>
            </a:r>
          </a:p>
        </p:txBody>
      </p:sp>
      <p:sp>
        <p:nvSpPr>
          <p:cNvPr id="28675" name="Rectangle 3">
            <a:extLst>
              <a:ext uri="{FF2B5EF4-FFF2-40B4-BE49-F238E27FC236}">
                <a16:creationId xmlns:a16="http://schemas.microsoft.com/office/drawing/2014/main" id="{62D002AB-74A5-4F38-BD3F-820C79C35CEB}"/>
              </a:ext>
            </a:extLst>
          </p:cNvPr>
          <p:cNvSpPr>
            <a:spLocks noGrp="1" noChangeArrowheads="1"/>
          </p:cNvSpPr>
          <p:nvPr>
            <p:ph type="body" idx="1"/>
          </p:nvPr>
        </p:nvSpPr>
        <p:spPr>
          <a:xfrm>
            <a:off x="457200" y="1289050"/>
            <a:ext cx="8229600" cy="5340350"/>
          </a:xfrm>
        </p:spPr>
        <p:txBody>
          <a:bodyPr/>
          <a:lstStyle/>
          <a:p>
            <a:pPr eaLnBrk="1" hangingPunct="1">
              <a:lnSpc>
                <a:spcPct val="80000"/>
              </a:lnSpc>
              <a:defRPr/>
            </a:pPr>
            <a:r>
              <a:rPr lang="en-US" altLang="en-US" sz="2400" dirty="0"/>
              <a:t>LL Majors and Below</a:t>
            </a:r>
          </a:p>
          <a:p>
            <a:pPr lvl="1" eaLnBrk="1" hangingPunct="1">
              <a:lnSpc>
                <a:spcPct val="80000"/>
              </a:lnSpc>
              <a:defRPr/>
            </a:pPr>
            <a:r>
              <a:rPr lang="en-US" altLang="en-US" sz="2000" dirty="0"/>
              <a:t>Not more than 33 inches</a:t>
            </a:r>
          </a:p>
          <a:p>
            <a:pPr lvl="1" eaLnBrk="1" hangingPunct="1">
              <a:lnSpc>
                <a:spcPct val="80000"/>
              </a:lnSpc>
              <a:defRPr/>
            </a:pPr>
            <a:r>
              <a:rPr lang="en-US" altLang="en-US" sz="2000" dirty="0"/>
              <a:t>Not more than 2-1/4 inches in diameter</a:t>
            </a:r>
          </a:p>
          <a:p>
            <a:pPr lvl="1" eaLnBrk="1" hangingPunct="1">
              <a:lnSpc>
                <a:spcPct val="80000"/>
              </a:lnSpc>
              <a:defRPr/>
            </a:pPr>
            <a:r>
              <a:rPr lang="en-US" altLang="en-US" sz="2000" b="1" i="1" dirty="0"/>
              <a:t>BPF of 1.20 or less</a:t>
            </a:r>
          </a:p>
          <a:p>
            <a:pPr marL="457200" lvl="1" indent="0" eaLnBrk="1" hangingPunct="1">
              <a:lnSpc>
                <a:spcPct val="80000"/>
              </a:lnSpc>
              <a:buFontTx/>
              <a:buNone/>
              <a:defRPr/>
            </a:pPr>
            <a:endParaRPr lang="en-US" altLang="en-US" sz="2000" b="1" i="1" dirty="0"/>
          </a:p>
          <a:p>
            <a:pPr eaLnBrk="1" hangingPunct="1">
              <a:lnSpc>
                <a:spcPct val="80000"/>
              </a:lnSpc>
              <a:defRPr/>
            </a:pPr>
            <a:r>
              <a:rPr lang="en-US" altLang="en-US" sz="2400" dirty="0"/>
              <a:t>JR/SR</a:t>
            </a:r>
          </a:p>
          <a:p>
            <a:pPr lvl="1" eaLnBrk="1" hangingPunct="1">
              <a:lnSpc>
                <a:spcPct val="80000"/>
              </a:lnSpc>
              <a:defRPr/>
            </a:pPr>
            <a:r>
              <a:rPr lang="en-US" altLang="en-US" sz="2000" dirty="0"/>
              <a:t>Not more than 34 inches</a:t>
            </a:r>
          </a:p>
          <a:p>
            <a:pPr lvl="1" eaLnBrk="1" hangingPunct="1">
              <a:lnSpc>
                <a:spcPct val="80000"/>
              </a:lnSpc>
              <a:defRPr/>
            </a:pPr>
            <a:r>
              <a:rPr lang="en-US" altLang="en-US" sz="2000" dirty="0"/>
              <a:t>Not more than 2-1/4 inches in diameter</a:t>
            </a:r>
          </a:p>
          <a:p>
            <a:pPr lvl="1" eaLnBrk="1" hangingPunct="1">
              <a:lnSpc>
                <a:spcPct val="80000"/>
              </a:lnSpc>
              <a:defRPr/>
            </a:pPr>
            <a:r>
              <a:rPr lang="en-US" altLang="en-US" sz="2000" b="1" i="1" dirty="0"/>
              <a:t>BPF of 1.20 or less</a:t>
            </a:r>
          </a:p>
          <a:p>
            <a:pPr marL="457200" lvl="1" indent="0" eaLnBrk="1" hangingPunct="1">
              <a:lnSpc>
                <a:spcPct val="80000"/>
              </a:lnSpc>
              <a:buFontTx/>
              <a:buNone/>
              <a:defRPr/>
            </a:pPr>
            <a:endParaRPr lang="en-US" altLang="en-US" sz="2000" dirty="0"/>
          </a:p>
          <a:p>
            <a:pPr eaLnBrk="1" hangingPunct="1">
              <a:lnSpc>
                <a:spcPct val="80000"/>
              </a:lnSpc>
              <a:defRPr/>
            </a:pPr>
            <a:r>
              <a:rPr lang="en-US" altLang="en-US" sz="2400" dirty="0"/>
              <a:t>Non-wood bats must have a grip of cork, tape, or composition material for a minimum of 10 inches.</a:t>
            </a:r>
          </a:p>
          <a:p>
            <a:pPr marL="0" indent="0" eaLnBrk="1" hangingPunct="1">
              <a:lnSpc>
                <a:spcPct val="80000"/>
              </a:lnSpc>
              <a:buFontTx/>
              <a:buNone/>
              <a:defRPr/>
            </a:pPr>
            <a:endParaRPr lang="en-US" altLang="en-US" sz="2400" dirty="0"/>
          </a:p>
          <a:p>
            <a:pPr eaLnBrk="1" hangingPunct="1">
              <a:lnSpc>
                <a:spcPct val="80000"/>
              </a:lnSpc>
              <a:defRPr/>
            </a:pPr>
            <a:r>
              <a:rPr lang="en-US" altLang="en-US" sz="2400" i="1" dirty="0">
                <a:solidFill>
                  <a:srgbClr val="FF0000"/>
                </a:solidFill>
              </a:rPr>
              <a:t>If the specification marks on a bat are not legible, that bat cannot be used and shall be removed from the game.</a:t>
            </a:r>
          </a:p>
        </p:txBody>
      </p:sp>
      <p:pic>
        <p:nvPicPr>
          <p:cNvPr id="53252" name="Picture 1">
            <a:extLst>
              <a:ext uri="{FF2B5EF4-FFF2-40B4-BE49-F238E27FC236}">
                <a16:creationId xmlns:a16="http://schemas.microsoft.com/office/drawing/2014/main" id="{835B5503-C538-4895-B5D1-E04C21AE6E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289050"/>
            <a:ext cx="121920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89023-6495-8577-3232-AD74579480D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4AB098C-ED73-61C5-9AD8-F6AF9CF4F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962400"/>
            <a:ext cx="2895600" cy="2895600"/>
          </a:xfrm>
          <a:prstGeom prst="rect">
            <a:avLst/>
          </a:prstGeom>
        </p:spPr>
      </p:pic>
      <p:sp>
        <p:nvSpPr>
          <p:cNvPr id="53250" name="Rectangle 2">
            <a:extLst>
              <a:ext uri="{FF2B5EF4-FFF2-40B4-BE49-F238E27FC236}">
                <a16:creationId xmlns:a16="http://schemas.microsoft.com/office/drawing/2014/main" id="{5E69723C-ABD0-B20C-C18B-B792C8BCC802}"/>
              </a:ext>
            </a:extLst>
          </p:cNvPr>
          <p:cNvSpPr>
            <a:spLocks noGrp="1" noChangeArrowheads="1"/>
          </p:cNvSpPr>
          <p:nvPr>
            <p:ph type="title"/>
          </p:nvPr>
        </p:nvSpPr>
        <p:spPr>
          <a:xfrm>
            <a:off x="457200" y="76200"/>
            <a:ext cx="8229600" cy="914400"/>
          </a:xfrm>
        </p:spPr>
        <p:txBody>
          <a:bodyPr/>
          <a:lstStyle/>
          <a:p>
            <a:pPr eaLnBrk="1" hangingPunct="1"/>
            <a:r>
              <a:rPr lang="en-US" altLang="en-US" sz="3600" dirty="0"/>
              <a:t>2026 District 8 Rules – Rule 1 </a:t>
            </a:r>
            <a:br>
              <a:rPr lang="en-US" altLang="en-US" sz="3600" dirty="0"/>
            </a:br>
            <a:r>
              <a:rPr lang="en-US" altLang="en-US" sz="3600" dirty="0"/>
              <a:t>(</a:t>
            </a:r>
            <a:r>
              <a:rPr lang="en-US" altLang="en-US" sz="3600" i="1" dirty="0"/>
              <a:t>Bat Rules</a:t>
            </a:r>
            <a:r>
              <a:rPr lang="en-US" altLang="en-US" sz="3600" dirty="0"/>
              <a:t>)</a:t>
            </a:r>
          </a:p>
        </p:txBody>
      </p:sp>
      <p:sp>
        <p:nvSpPr>
          <p:cNvPr id="2" name="Content Placeholder 1">
            <a:extLst>
              <a:ext uri="{FF2B5EF4-FFF2-40B4-BE49-F238E27FC236}">
                <a16:creationId xmlns:a16="http://schemas.microsoft.com/office/drawing/2014/main" id="{EBB43121-F3E9-4FF2-5955-35D9DEC0A05D}"/>
              </a:ext>
            </a:extLst>
          </p:cNvPr>
          <p:cNvSpPr>
            <a:spLocks noGrp="1"/>
          </p:cNvSpPr>
          <p:nvPr>
            <p:ph idx="1"/>
          </p:nvPr>
        </p:nvSpPr>
        <p:spPr>
          <a:xfrm>
            <a:off x="174812" y="1209675"/>
            <a:ext cx="6705600" cy="685800"/>
          </a:xfrm>
        </p:spPr>
        <p:txBody>
          <a:bodyPr/>
          <a:lstStyle/>
          <a:p>
            <a:r>
              <a:rPr lang="en-US" dirty="0">
                <a:solidFill>
                  <a:srgbClr val="00B050"/>
                </a:solidFill>
              </a:rPr>
              <a:t>Pine Tar permitted, must be able to see </a:t>
            </a:r>
            <a:r>
              <a:rPr lang="en-US" altLang="en-US" dirty="0">
                <a:solidFill>
                  <a:srgbClr val="00B050"/>
                </a:solidFill>
              </a:rPr>
              <a:t>specification </a:t>
            </a:r>
            <a:r>
              <a:rPr lang="en-US" dirty="0">
                <a:solidFill>
                  <a:srgbClr val="00B050"/>
                </a:solidFill>
              </a:rPr>
              <a:t>markings </a:t>
            </a:r>
          </a:p>
          <a:p>
            <a:r>
              <a:rPr lang="en-US" dirty="0">
                <a:solidFill>
                  <a:srgbClr val="00B050"/>
                </a:solidFill>
              </a:rPr>
              <a:t>Thumb protectors are permitted </a:t>
            </a:r>
          </a:p>
          <a:p>
            <a:r>
              <a:rPr lang="en-US" dirty="0"/>
              <a:t>No Bat knobs </a:t>
            </a:r>
          </a:p>
          <a:p>
            <a:r>
              <a:rPr lang="en-US" dirty="0"/>
              <a:t>Choke up supports</a:t>
            </a:r>
          </a:p>
          <a:p>
            <a:r>
              <a:rPr lang="en-US" dirty="0"/>
              <a:t>9 Straps  Hitting tools</a:t>
            </a:r>
          </a:p>
          <a:p>
            <a:endParaRPr lang="en-US" dirty="0"/>
          </a:p>
        </p:txBody>
      </p:sp>
      <p:pic>
        <p:nvPicPr>
          <p:cNvPr id="4" name="Picture 3">
            <a:extLst>
              <a:ext uri="{FF2B5EF4-FFF2-40B4-BE49-F238E27FC236}">
                <a16:creationId xmlns:a16="http://schemas.microsoft.com/office/drawing/2014/main" id="{7002A6FF-4A46-345F-BDBB-1F42C48507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812" y="4658285"/>
            <a:ext cx="2114550" cy="2114550"/>
          </a:xfrm>
          <a:prstGeom prst="rect">
            <a:avLst/>
          </a:prstGeom>
        </p:spPr>
      </p:pic>
      <p:pic>
        <p:nvPicPr>
          <p:cNvPr id="8" name="Picture 7">
            <a:extLst>
              <a:ext uri="{FF2B5EF4-FFF2-40B4-BE49-F238E27FC236}">
                <a16:creationId xmlns:a16="http://schemas.microsoft.com/office/drawing/2014/main" id="{02F37D5F-3AD2-DB9E-C220-8AACA1072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6450" y="3495675"/>
            <a:ext cx="3286125" cy="3286125"/>
          </a:xfrm>
          <a:prstGeom prst="rect">
            <a:avLst/>
          </a:prstGeom>
        </p:spPr>
      </p:pic>
    </p:spTree>
    <p:extLst>
      <p:ext uri="{BB962C8B-B14F-4D97-AF65-F5344CB8AC3E}">
        <p14:creationId xmlns:p14="http://schemas.microsoft.com/office/powerpoint/2010/main" val="994979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B30FCD4E-8D93-4861-A3E3-4994FA2A920E}"/>
              </a:ext>
            </a:extLst>
          </p:cNvPr>
          <p:cNvSpPr>
            <a:spLocks noGrp="1" noChangeArrowheads="1"/>
          </p:cNvSpPr>
          <p:nvPr>
            <p:ph type="title"/>
          </p:nvPr>
        </p:nvSpPr>
        <p:spPr>
          <a:xfrm>
            <a:off x="492125" y="0"/>
            <a:ext cx="8229600" cy="838200"/>
          </a:xfrm>
        </p:spPr>
        <p:txBody>
          <a:bodyPr/>
          <a:lstStyle/>
          <a:p>
            <a:pPr eaLnBrk="1" hangingPunct="1"/>
            <a:r>
              <a:rPr lang="en-US" altLang="en-US" dirty="0"/>
              <a:t>2026 District 8 Rules – Rule 1</a:t>
            </a:r>
          </a:p>
        </p:txBody>
      </p:sp>
      <p:sp>
        <p:nvSpPr>
          <p:cNvPr id="55299" name="Rectangle 3">
            <a:extLst>
              <a:ext uri="{FF2B5EF4-FFF2-40B4-BE49-F238E27FC236}">
                <a16:creationId xmlns:a16="http://schemas.microsoft.com/office/drawing/2014/main" id="{63C9BB24-8606-43D9-8B82-12D1D3A0C3FA}"/>
              </a:ext>
            </a:extLst>
          </p:cNvPr>
          <p:cNvSpPr>
            <a:spLocks noGrp="1" noChangeArrowheads="1"/>
          </p:cNvSpPr>
          <p:nvPr>
            <p:ph type="body" idx="1"/>
          </p:nvPr>
        </p:nvSpPr>
        <p:spPr>
          <a:xfrm>
            <a:off x="381000" y="1066800"/>
            <a:ext cx="8451850" cy="5105400"/>
          </a:xfrm>
        </p:spPr>
        <p:txBody>
          <a:bodyPr/>
          <a:lstStyle/>
          <a:p>
            <a:pPr eaLnBrk="1" hangingPunct="1">
              <a:lnSpc>
                <a:spcPct val="80000"/>
              </a:lnSpc>
            </a:pPr>
            <a:r>
              <a:rPr lang="en-US" altLang="en-US" sz="2800" dirty="0"/>
              <a:t>Team must have six (7 for Int/Jr/Sr) helmets</a:t>
            </a:r>
          </a:p>
          <a:p>
            <a:pPr lvl="1" eaLnBrk="1" hangingPunct="1">
              <a:lnSpc>
                <a:spcPct val="80000"/>
              </a:lnSpc>
            </a:pPr>
            <a:r>
              <a:rPr lang="en-US" altLang="en-US" sz="2400" dirty="0"/>
              <a:t>All padding must be present, - No cracks</a:t>
            </a:r>
          </a:p>
          <a:p>
            <a:pPr lvl="1" eaLnBrk="1" hangingPunct="1">
              <a:lnSpc>
                <a:spcPct val="80000"/>
              </a:lnSpc>
            </a:pPr>
            <a:r>
              <a:rPr lang="en-US" altLang="en-US" sz="2400" dirty="0">
                <a:solidFill>
                  <a:srgbClr val="00B050"/>
                </a:solidFill>
              </a:rPr>
              <a:t>No paint / re painting or tape </a:t>
            </a:r>
            <a:r>
              <a:rPr lang="en-US" altLang="en-US" sz="2400" dirty="0"/>
              <a:t>manufacturer</a:t>
            </a:r>
          </a:p>
          <a:p>
            <a:pPr lvl="1" eaLnBrk="1" hangingPunct="1">
              <a:lnSpc>
                <a:spcPct val="80000"/>
              </a:lnSpc>
            </a:pPr>
            <a:r>
              <a:rPr lang="en-US" altLang="en-US" sz="2400" dirty="0"/>
              <a:t>Helmets must have the NOCSAE logo</a:t>
            </a:r>
          </a:p>
          <a:p>
            <a:pPr lvl="1" eaLnBrk="1" hangingPunct="1">
              <a:lnSpc>
                <a:spcPct val="80000"/>
              </a:lnSpc>
            </a:pPr>
            <a:r>
              <a:rPr lang="en-US" altLang="en-US" sz="2400" i="1" dirty="0">
                <a:solidFill>
                  <a:srgbClr val="FF0000"/>
                </a:solidFill>
              </a:rPr>
              <a:t>Must have a non-glare surface (can’t be mirror-like)</a:t>
            </a:r>
          </a:p>
          <a:p>
            <a:pPr eaLnBrk="1" hangingPunct="1">
              <a:lnSpc>
                <a:spcPct val="80000"/>
              </a:lnSpc>
            </a:pPr>
            <a:r>
              <a:rPr lang="en-US" altLang="en-US" sz="2800" dirty="0"/>
              <a:t>All males must wear athletic supporters</a:t>
            </a:r>
          </a:p>
          <a:p>
            <a:pPr eaLnBrk="1" hangingPunct="1">
              <a:lnSpc>
                <a:spcPct val="80000"/>
              </a:lnSpc>
            </a:pPr>
            <a:r>
              <a:rPr lang="en-US" altLang="en-US" sz="2800" dirty="0"/>
              <a:t>Male catchers must wear cups, chest protector</a:t>
            </a:r>
            <a:r>
              <a:rPr lang="en-US" altLang="en-US" sz="2800" i="1" dirty="0"/>
              <a:t> </a:t>
            </a:r>
            <a:r>
              <a:rPr lang="en-US" altLang="en-US" sz="2800" i="1" dirty="0">
                <a:solidFill>
                  <a:srgbClr val="00B050"/>
                </a:solidFill>
              </a:rPr>
              <a:t>(long or short model)</a:t>
            </a:r>
            <a:r>
              <a:rPr lang="en-US" altLang="en-US" sz="2800" dirty="0">
                <a:solidFill>
                  <a:srgbClr val="00B050"/>
                </a:solidFill>
              </a:rPr>
              <a:t>, </a:t>
            </a:r>
            <a:r>
              <a:rPr lang="en-US" altLang="en-US" sz="2800" dirty="0"/>
              <a:t>shin guards, catcher’s mitt (baseball only), and catcher’s helmet/mask (NOCSAE) with dangling throat guard</a:t>
            </a:r>
          </a:p>
          <a:p>
            <a:pPr eaLnBrk="1" hangingPunct="1">
              <a:lnSpc>
                <a:spcPct val="80000"/>
              </a:lnSpc>
            </a:pPr>
            <a:r>
              <a:rPr lang="en-US" altLang="en-US" sz="2800" dirty="0"/>
              <a:t>Catcher must wear helmet/mask with </a:t>
            </a:r>
            <a:r>
              <a:rPr lang="en-US" altLang="en-US" sz="2800" dirty="0">
                <a:solidFill>
                  <a:srgbClr val="FF0000"/>
                </a:solidFill>
              </a:rPr>
              <a:t>dangling throat protector</a:t>
            </a:r>
            <a:r>
              <a:rPr lang="en-US" altLang="en-US" sz="2800" dirty="0"/>
              <a:t> during </a:t>
            </a:r>
            <a:r>
              <a:rPr lang="en-US" altLang="en-US" sz="2800" dirty="0">
                <a:solidFill>
                  <a:srgbClr val="FF0000"/>
                </a:solidFill>
              </a:rPr>
              <a:t>infield/outfield practice, pitcher warm-up, and games </a:t>
            </a:r>
            <a:r>
              <a:rPr lang="en-US" altLang="en-US" sz="2800" dirty="0">
                <a:solidFill>
                  <a:srgbClr val="0070C0"/>
                </a:solidFill>
              </a:rPr>
              <a:t>(including practice)</a:t>
            </a:r>
          </a:p>
          <a:p>
            <a:pPr eaLnBrk="1" hangingPunct="1">
              <a:lnSpc>
                <a:spcPct val="80000"/>
              </a:lnSpc>
            </a:pPr>
            <a:endParaRPr lang="en-US" alt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360B70D-139D-4CDC-A07E-F0D1663B542F}"/>
              </a:ext>
            </a:extLst>
          </p:cNvPr>
          <p:cNvSpPr>
            <a:spLocks noGrp="1" noChangeArrowheads="1"/>
          </p:cNvSpPr>
          <p:nvPr>
            <p:ph type="title"/>
          </p:nvPr>
        </p:nvSpPr>
        <p:spPr>
          <a:xfrm>
            <a:off x="381000" y="4763"/>
            <a:ext cx="8229600" cy="985837"/>
          </a:xfrm>
        </p:spPr>
        <p:txBody>
          <a:bodyPr/>
          <a:lstStyle/>
          <a:p>
            <a:pPr eaLnBrk="1" hangingPunct="1"/>
            <a:r>
              <a:rPr lang="en-US" altLang="en-US" dirty="0"/>
              <a:t>2026 District 8 Rules – Rule 1</a:t>
            </a:r>
          </a:p>
        </p:txBody>
      </p:sp>
      <p:sp>
        <p:nvSpPr>
          <p:cNvPr id="56323" name="Rectangle 3">
            <a:extLst>
              <a:ext uri="{FF2B5EF4-FFF2-40B4-BE49-F238E27FC236}">
                <a16:creationId xmlns:a16="http://schemas.microsoft.com/office/drawing/2014/main" id="{69D06D4E-3161-483D-9F8D-86115EA09AAF}"/>
              </a:ext>
            </a:extLst>
          </p:cNvPr>
          <p:cNvSpPr>
            <a:spLocks noGrp="1" noChangeArrowheads="1"/>
          </p:cNvSpPr>
          <p:nvPr>
            <p:ph type="body" idx="1"/>
          </p:nvPr>
        </p:nvSpPr>
        <p:spPr>
          <a:xfrm>
            <a:off x="381000" y="1143000"/>
            <a:ext cx="8451850" cy="5249863"/>
          </a:xfrm>
        </p:spPr>
        <p:txBody>
          <a:bodyPr/>
          <a:lstStyle/>
          <a:p>
            <a:pPr eaLnBrk="1" hangingPunct="1">
              <a:lnSpc>
                <a:spcPct val="80000"/>
              </a:lnSpc>
            </a:pPr>
            <a:r>
              <a:rPr lang="en-US" altLang="en-US" sz="2800" dirty="0"/>
              <a:t>The pitcher’s undershirt sleeves, if exposed, shall not be white or gray and </a:t>
            </a:r>
            <a:r>
              <a:rPr lang="en-US" altLang="en-US" sz="2800" dirty="0">
                <a:solidFill>
                  <a:srgbClr val="0070C0"/>
                </a:solidFill>
              </a:rPr>
              <a:t>shall be a solid color</a:t>
            </a:r>
            <a:r>
              <a:rPr lang="en-US" altLang="en-US" sz="2800" dirty="0"/>
              <a:t>.</a:t>
            </a:r>
          </a:p>
          <a:p>
            <a:pPr eaLnBrk="1" hangingPunct="1">
              <a:lnSpc>
                <a:spcPct val="80000"/>
              </a:lnSpc>
            </a:pPr>
            <a:r>
              <a:rPr lang="en-US" altLang="en-US" sz="2800" dirty="0"/>
              <a:t>A pitcher shall not wear any items on his/her pitching hand, wrists or arms which may be distracting to the batter, e.g. sweat bands.</a:t>
            </a:r>
          </a:p>
          <a:p>
            <a:pPr eaLnBrk="1" hangingPunct="1">
              <a:lnSpc>
                <a:spcPct val="80000"/>
              </a:lnSpc>
            </a:pPr>
            <a:r>
              <a:rPr lang="en-US" altLang="en-US" sz="2800" dirty="0"/>
              <a:t>Shoes with </a:t>
            </a:r>
            <a:r>
              <a:rPr lang="en-US" altLang="en-US" sz="2800" dirty="0">
                <a:solidFill>
                  <a:srgbClr val="FF0000"/>
                </a:solidFill>
              </a:rPr>
              <a:t>metal spikes/cleats are not permitted</a:t>
            </a:r>
            <a:r>
              <a:rPr lang="en-US" altLang="en-US" sz="2800" dirty="0"/>
              <a:t>. Shoes with molded cleats are permissible (Int/Jr/Sr: shoes with metal spikes or cleats are permitted).</a:t>
            </a:r>
          </a:p>
          <a:p>
            <a:pPr eaLnBrk="1" hangingPunct="1">
              <a:lnSpc>
                <a:spcPct val="80000"/>
              </a:lnSpc>
            </a:pPr>
            <a:r>
              <a:rPr lang="en-US" altLang="en-US" sz="2800" dirty="0"/>
              <a:t>Managers/Coaches must not wear conventional uniforms or shoes with metal spikes but may wear caps, slacks, and shirt </a:t>
            </a:r>
            <a:r>
              <a:rPr lang="en-US" altLang="en-US" sz="2800" dirty="0">
                <a:solidFill>
                  <a:srgbClr val="00B050"/>
                </a:solidFill>
              </a:rPr>
              <a:t>(</a:t>
            </a:r>
            <a:r>
              <a:rPr lang="en-US" altLang="en-US" sz="2800" b="1" i="1" dirty="0">
                <a:solidFill>
                  <a:srgbClr val="00B050"/>
                </a:solidFill>
              </a:rPr>
              <a:t>Majors and below</a:t>
            </a:r>
            <a:r>
              <a:rPr lang="en-US" altLang="en-US" sz="2800" dirty="0">
                <a:solidFill>
                  <a:srgbClr val="00B050"/>
                </a:solidFill>
              </a:rPr>
              <a:t>).</a:t>
            </a:r>
          </a:p>
          <a:p>
            <a:pPr eaLnBrk="1" hangingPunct="1">
              <a:lnSpc>
                <a:spcPct val="80000"/>
              </a:lnSpc>
            </a:pPr>
            <a:endParaRPr lang="en-US" alt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AEA13505-DA3E-42BC-8512-E42B722ADC53}"/>
              </a:ext>
            </a:extLst>
          </p:cNvPr>
          <p:cNvSpPr>
            <a:spLocks noGrp="1" noChangeArrowheads="1"/>
          </p:cNvSpPr>
          <p:nvPr>
            <p:ph type="title"/>
          </p:nvPr>
        </p:nvSpPr>
        <p:spPr>
          <a:xfrm>
            <a:off x="457200" y="0"/>
            <a:ext cx="8229600" cy="685800"/>
          </a:xfrm>
        </p:spPr>
        <p:txBody>
          <a:bodyPr/>
          <a:lstStyle/>
          <a:p>
            <a:pPr eaLnBrk="1" hangingPunct="1"/>
            <a:r>
              <a:rPr lang="en-US" altLang="en-US" dirty="0"/>
              <a:t>2026 District 8 Rules – Rule 1</a:t>
            </a:r>
          </a:p>
        </p:txBody>
      </p:sp>
      <p:sp>
        <p:nvSpPr>
          <p:cNvPr id="57347" name="Rectangle 3">
            <a:extLst>
              <a:ext uri="{FF2B5EF4-FFF2-40B4-BE49-F238E27FC236}">
                <a16:creationId xmlns:a16="http://schemas.microsoft.com/office/drawing/2014/main" id="{A72296CE-E749-4E70-B765-6CD60700F6BC}"/>
              </a:ext>
            </a:extLst>
          </p:cNvPr>
          <p:cNvSpPr>
            <a:spLocks noGrp="1" noChangeArrowheads="1"/>
          </p:cNvSpPr>
          <p:nvPr>
            <p:ph type="body" idx="1"/>
          </p:nvPr>
        </p:nvSpPr>
        <p:spPr>
          <a:xfrm>
            <a:off x="457200" y="914400"/>
            <a:ext cx="8229600" cy="5791200"/>
          </a:xfrm>
        </p:spPr>
        <p:txBody>
          <a:bodyPr/>
          <a:lstStyle/>
          <a:p>
            <a:pPr eaLnBrk="1" hangingPunct="1"/>
            <a:r>
              <a:rPr lang="en-US" altLang="en-US" sz="2800" dirty="0"/>
              <a:t>The on-deck position is not permitted.</a:t>
            </a:r>
          </a:p>
          <a:p>
            <a:pPr lvl="1" eaLnBrk="1" hangingPunct="1"/>
            <a:r>
              <a:rPr lang="en-US" altLang="en-US" sz="2000" dirty="0">
                <a:solidFill>
                  <a:srgbClr val="FF0000"/>
                </a:solidFill>
                <a:latin typeface="Arial" panose="020B0604020202020204" pitchFamily="34" charset="0"/>
                <a:cs typeface="Times New Roman" panose="02020603050405020304" pitchFamily="18" charset="0"/>
              </a:rPr>
              <a:t>INT/JR/SR allowed </a:t>
            </a:r>
            <a:r>
              <a:rPr lang="en-US" sz="2000" dirty="0">
                <a:solidFill>
                  <a:srgbClr val="FF0000"/>
                </a:solidFill>
                <a:latin typeface="Arial" panose="020B0604020202020204" pitchFamily="34" charset="0"/>
                <a:cs typeface="Times New Roman" panose="02020603050405020304" pitchFamily="18" charset="0"/>
              </a:rPr>
              <a:t>The </a:t>
            </a:r>
            <a:r>
              <a:rPr lang="en-US" sz="20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on-deck batter shall be positioned in the on-deck circle closest to their dugout</a:t>
            </a:r>
            <a:r>
              <a:rPr lang="en-US" sz="2000" dirty="0">
                <a:solidFill>
                  <a:srgbClr val="CD163F"/>
                </a:solidFill>
                <a:effectLst/>
                <a:latin typeface="Arial" panose="020B0604020202020204" pitchFamily="34" charset="0"/>
                <a:ea typeface="Arial" panose="020B0604020202020204" pitchFamily="34" charset="0"/>
                <a:cs typeface="Times New Roman" panose="02020603050405020304" pitchFamily="18" charset="0"/>
              </a:rPr>
              <a:t>.</a:t>
            </a:r>
            <a:endParaRPr lang="en-US" altLang="en-US" sz="2000" dirty="0"/>
          </a:p>
          <a:p>
            <a:pPr eaLnBrk="1" hangingPunct="1"/>
            <a:r>
              <a:rPr lang="en-US" altLang="en-US" sz="2800" dirty="0"/>
              <a:t>Only the first batter of each half-inning will be allowed outside the dugout (</a:t>
            </a:r>
            <a:r>
              <a:rPr lang="en-US" altLang="en-US" sz="2800" dirty="0">
                <a:solidFill>
                  <a:srgbClr val="0070C0"/>
                </a:solidFill>
              </a:rPr>
              <a:t>Coaches will remain in the dugout between innings</a:t>
            </a:r>
            <a:r>
              <a:rPr lang="en-US" altLang="en-US" sz="2800" dirty="0"/>
              <a:t>).</a:t>
            </a:r>
          </a:p>
          <a:p>
            <a:pPr eaLnBrk="1" hangingPunct="1"/>
            <a:r>
              <a:rPr lang="en-US" altLang="en-US" sz="2800" dirty="0"/>
              <a:t>The batting donut is NOT permitted.</a:t>
            </a:r>
          </a:p>
          <a:p>
            <a:pPr eaLnBrk="1" hangingPunct="1"/>
            <a:r>
              <a:rPr lang="en-US" altLang="en-US" sz="2800" dirty="0"/>
              <a:t>Casts may not be worn during the game.</a:t>
            </a:r>
          </a:p>
          <a:p>
            <a:pPr lvl="1" eaLnBrk="1" hangingPunct="1"/>
            <a:r>
              <a:rPr lang="en-US" altLang="en-US" sz="2400" dirty="0"/>
              <a:t>Persons </a:t>
            </a:r>
            <a:r>
              <a:rPr lang="en-US" altLang="en-US" sz="2400" dirty="0">
                <a:solidFill>
                  <a:srgbClr val="FF0000"/>
                </a:solidFill>
              </a:rPr>
              <a:t>(ALL) </a:t>
            </a:r>
            <a:r>
              <a:rPr lang="en-US" altLang="en-US" sz="2400" dirty="0"/>
              <a:t>wearing casts must remain in the dugout during the game.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1C4E1-A326-D7BD-6E57-B8FB6DE0E202}"/>
            </a:ext>
          </a:extLst>
        </p:cNvPr>
        <p:cNvGrpSpPr/>
        <p:nvPr/>
      </p:nvGrpSpPr>
      <p:grpSpPr>
        <a:xfrm>
          <a:off x="0" y="0"/>
          <a:ext cx="0" cy="0"/>
          <a:chOff x="0" y="0"/>
          <a:chExt cx="0" cy="0"/>
        </a:xfrm>
      </p:grpSpPr>
      <p:sp>
        <p:nvSpPr>
          <p:cNvPr id="57346" name="Rectangle 2">
            <a:extLst>
              <a:ext uri="{FF2B5EF4-FFF2-40B4-BE49-F238E27FC236}">
                <a16:creationId xmlns:a16="http://schemas.microsoft.com/office/drawing/2014/main" id="{02D0F3FB-5FC3-FB3B-4C73-6B5BA12CC8A3}"/>
              </a:ext>
            </a:extLst>
          </p:cNvPr>
          <p:cNvSpPr>
            <a:spLocks noGrp="1" noChangeArrowheads="1"/>
          </p:cNvSpPr>
          <p:nvPr>
            <p:ph type="title"/>
          </p:nvPr>
        </p:nvSpPr>
        <p:spPr>
          <a:xfrm>
            <a:off x="381000" y="533400"/>
            <a:ext cx="8305800" cy="914400"/>
          </a:xfrm>
        </p:spPr>
        <p:txBody>
          <a:bodyPr/>
          <a:lstStyle/>
          <a:p>
            <a:pPr eaLnBrk="1" hangingPunct="1"/>
            <a:r>
              <a:rPr lang="en-US" altLang="en-US" dirty="0"/>
              <a:t>2026 District 8 Rules – Rule 1</a:t>
            </a:r>
            <a:br>
              <a:rPr lang="en-US" altLang="en-US" dirty="0"/>
            </a:br>
            <a:r>
              <a:rPr lang="en-US" altLang="en-US" dirty="0"/>
              <a:t>Jewelry</a:t>
            </a:r>
          </a:p>
        </p:txBody>
      </p:sp>
      <p:sp>
        <p:nvSpPr>
          <p:cNvPr id="57347" name="Rectangle 3">
            <a:extLst>
              <a:ext uri="{FF2B5EF4-FFF2-40B4-BE49-F238E27FC236}">
                <a16:creationId xmlns:a16="http://schemas.microsoft.com/office/drawing/2014/main" id="{E5C479A8-3D62-F783-84B7-A3EF3291A9B6}"/>
              </a:ext>
            </a:extLst>
          </p:cNvPr>
          <p:cNvSpPr>
            <a:spLocks noGrp="1" noChangeArrowheads="1"/>
          </p:cNvSpPr>
          <p:nvPr>
            <p:ph type="body" idx="1"/>
          </p:nvPr>
        </p:nvSpPr>
        <p:spPr>
          <a:xfrm>
            <a:off x="457200" y="1676400"/>
            <a:ext cx="8229600" cy="4038600"/>
          </a:xfrm>
        </p:spPr>
        <p:txBody>
          <a:bodyPr/>
          <a:lstStyle/>
          <a:p>
            <a:pPr eaLnBrk="1" hangingPunct="1"/>
            <a:r>
              <a:rPr lang="en-US" altLang="en-US" sz="2800" dirty="0"/>
              <a:t>Any jewelry worn by a player that poses </a:t>
            </a:r>
            <a:r>
              <a:rPr lang="en-US" altLang="en-US" sz="2800" dirty="0">
                <a:solidFill>
                  <a:srgbClr val="FF0000"/>
                </a:solidFill>
              </a:rPr>
              <a:t>harm</a:t>
            </a:r>
            <a:r>
              <a:rPr lang="en-US" altLang="en-US" sz="2800" dirty="0"/>
              <a:t> to injury will be subject to removal.</a:t>
            </a:r>
          </a:p>
          <a:p>
            <a:pPr lvl="1" eaLnBrk="1" hangingPunct="1"/>
            <a:r>
              <a:rPr lang="en-US" altLang="en-US" sz="2400" dirty="0"/>
              <a:t>Regardless of composition!</a:t>
            </a:r>
          </a:p>
          <a:p>
            <a:pPr eaLnBrk="1" hangingPunct="1"/>
            <a:endParaRPr lang="en-US" altLang="en-US" sz="2800" dirty="0"/>
          </a:p>
          <a:p>
            <a:pPr eaLnBrk="1" hangingPunct="1"/>
            <a:r>
              <a:rPr lang="en-US" altLang="en-US" sz="2800" dirty="0"/>
              <a:t>Hard items to </a:t>
            </a:r>
            <a:r>
              <a:rPr lang="en-US" altLang="en-US" sz="2800" dirty="0">
                <a:solidFill>
                  <a:srgbClr val="FF0000"/>
                </a:solidFill>
              </a:rPr>
              <a:t>control the hair </a:t>
            </a:r>
            <a:r>
              <a:rPr lang="en-US" altLang="en-US" sz="2800" dirty="0"/>
              <a:t>a permitted!</a:t>
            </a:r>
          </a:p>
          <a:p>
            <a:pPr eaLnBrk="1" hangingPunct="1"/>
            <a:endParaRPr lang="en-US" altLang="en-US" sz="2800" dirty="0"/>
          </a:p>
          <a:p>
            <a:pPr eaLnBrk="1" hangingPunct="1"/>
            <a:r>
              <a:rPr lang="en-US" altLang="en-US" sz="2800" dirty="0"/>
              <a:t>Jewelry that </a:t>
            </a:r>
            <a:r>
              <a:rPr lang="en-US" altLang="en-US" sz="2800" dirty="0">
                <a:solidFill>
                  <a:srgbClr val="FF0000"/>
                </a:solidFill>
              </a:rPr>
              <a:t>alerts medical personnel </a:t>
            </a:r>
            <a:r>
              <a:rPr lang="en-US" altLang="en-US" sz="2800" dirty="0"/>
              <a:t>to a specific condition is permissible.</a:t>
            </a:r>
          </a:p>
        </p:txBody>
      </p:sp>
    </p:spTree>
    <p:extLst>
      <p:ext uri="{BB962C8B-B14F-4D97-AF65-F5344CB8AC3E}">
        <p14:creationId xmlns:p14="http://schemas.microsoft.com/office/powerpoint/2010/main" val="3937655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A991A097-FFA1-4130-83FC-76661EB863BF}"/>
              </a:ext>
            </a:extLst>
          </p:cNvPr>
          <p:cNvSpPr>
            <a:spLocks noGrp="1" noChangeArrowheads="1"/>
          </p:cNvSpPr>
          <p:nvPr>
            <p:ph type="ctrTitle"/>
          </p:nvPr>
        </p:nvSpPr>
        <p:spPr>
          <a:xfrm>
            <a:off x="533400" y="485775"/>
            <a:ext cx="7772400" cy="4127500"/>
          </a:xfrm>
        </p:spPr>
        <p:txBody>
          <a:bodyPr/>
          <a:lstStyle/>
          <a:p>
            <a:r>
              <a:rPr lang="en-US" altLang="en-US" dirty="0"/>
              <a:t>Little League Rulebook App is now free in your App Store</a:t>
            </a:r>
            <a:br>
              <a:rPr lang="en-US" altLang="en-US" dirty="0"/>
            </a:br>
            <a:br>
              <a:rPr lang="en-US" altLang="en-US" dirty="0"/>
            </a:br>
            <a:r>
              <a:rPr lang="en-US" altLang="en-US" dirty="0"/>
              <a:t>One download gets all 3 rule books</a:t>
            </a:r>
          </a:p>
        </p:txBody>
      </p:sp>
      <p:pic>
        <p:nvPicPr>
          <p:cNvPr id="3" name="Picture 2">
            <a:extLst>
              <a:ext uri="{FF2B5EF4-FFF2-40B4-BE49-F238E27FC236}">
                <a16:creationId xmlns:a16="http://schemas.microsoft.com/office/drawing/2014/main" id="{6DD66C4F-431C-CBF8-CCD8-152C03B93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13" y="4991414"/>
            <a:ext cx="3213087" cy="1803838"/>
          </a:xfrm>
          <a:prstGeom prst="rect">
            <a:avLst/>
          </a:prstGeom>
        </p:spPr>
      </p:pic>
    </p:spTree>
    <p:extLst>
      <p:ext uri="{BB962C8B-B14F-4D97-AF65-F5344CB8AC3E}">
        <p14:creationId xmlns:p14="http://schemas.microsoft.com/office/powerpoint/2010/main" val="1643328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15C462F9-C211-4679-9BC0-DC61FFE555B8}"/>
              </a:ext>
            </a:extLst>
          </p:cNvPr>
          <p:cNvSpPr>
            <a:spLocks noGrp="1" noChangeArrowheads="1"/>
          </p:cNvSpPr>
          <p:nvPr>
            <p:ph type="title"/>
          </p:nvPr>
        </p:nvSpPr>
        <p:spPr>
          <a:xfrm>
            <a:off x="457200" y="17463"/>
            <a:ext cx="8229600" cy="896937"/>
          </a:xfrm>
        </p:spPr>
        <p:txBody>
          <a:bodyPr/>
          <a:lstStyle/>
          <a:p>
            <a:pPr eaLnBrk="1" hangingPunct="1"/>
            <a:r>
              <a:rPr lang="en-US" altLang="en-US" dirty="0"/>
              <a:t>2026 District 8 Rules – Rule 2</a:t>
            </a:r>
          </a:p>
        </p:txBody>
      </p:sp>
      <p:sp>
        <p:nvSpPr>
          <p:cNvPr id="58371" name="Rectangle 3">
            <a:extLst>
              <a:ext uri="{FF2B5EF4-FFF2-40B4-BE49-F238E27FC236}">
                <a16:creationId xmlns:a16="http://schemas.microsoft.com/office/drawing/2014/main" id="{08ADAD1E-20FC-49BE-A196-D9A1FA56B7D4}"/>
              </a:ext>
            </a:extLst>
          </p:cNvPr>
          <p:cNvSpPr>
            <a:spLocks noGrp="1" noChangeArrowheads="1"/>
          </p:cNvSpPr>
          <p:nvPr>
            <p:ph type="body" idx="1"/>
          </p:nvPr>
        </p:nvSpPr>
        <p:spPr>
          <a:xfrm>
            <a:off x="457200" y="779463"/>
            <a:ext cx="8229600" cy="5545137"/>
          </a:xfrm>
        </p:spPr>
        <p:txBody>
          <a:bodyPr/>
          <a:lstStyle/>
          <a:p>
            <a:pPr eaLnBrk="1" hangingPunct="1"/>
            <a:r>
              <a:rPr lang="en-US" altLang="en-US" sz="2400" dirty="0"/>
              <a:t>Minor league uses the continuous batting order (everyone present bats)</a:t>
            </a:r>
          </a:p>
          <a:p>
            <a:pPr eaLnBrk="1" hangingPunct="1"/>
            <a:endParaRPr lang="en-US" altLang="en-US" sz="1600" dirty="0"/>
          </a:p>
          <a:p>
            <a:pPr eaLnBrk="1" hangingPunct="1"/>
            <a:r>
              <a:rPr lang="en-US" altLang="en-US" sz="2400" dirty="0"/>
              <a:t>Minor league 5 run limit per half-inning (may be waived in last inning by local rule)</a:t>
            </a:r>
          </a:p>
          <a:p>
            <a:pPr eaLnBrk="1" hangingPunct="1"/>
            <a:endParaRPr lang="en-US" altLang="en-US" sz="1600" dirty="0"/>
          </a:p>
          <a:p>
            <a:pPr eaLnBrk="1" hangingPunct="1"/>
            <a:r>
              <a:rPr lang="en-US" altLang="en-US" sz="2400" dirty="0"/>
              <a:t>Local league (Minor and Major) games must </a:t>
            </a:r>
            <a:r>
              <a:rPr lang="en-US" sz="2400" dirty="0"/>
              <a:t>meet a minimum </a:t>
            </a:r>
            <a:r>
              <a:rPr lang="en-US" sz="2400" dirty="0">
                <a:solidFill>
                  <a:srgbClr val="FF0000"/>
                </a:solidFill>
              </a:rPr>
              <a:t>1 hour and 45-minute time limit</a:t>
            </a:r>
            <a:r>
              <a:rPr lang="en-US" sz="2400" dirty="0"/>
              <a:t>. Any inning which has been started prior to the time limit expiring will be completed. </a:t>
            </a:r>
          </a:p>
          <a:p>
            <a:pPr eaLnBrk="1" hangingPunct="1"/>
            <a:endParaRPr lang="en-US" altLang="en-US" sz="1600" dirty="0">
              <a:solidFill>
                <a:srgbClr val="FF0000"/>
              </a:solidFill>
            </a:endParaRPr>
          </a:p>
          <a:p>
            <a:pPr eaLnBrk="1" hangingPunct="1"/>
            <a:r>
              <a:rPr lang="en-US" sz="2400" dirty="0"/>
              <a:t>District Administrators overseeing interleague play activities and local Little League programs may establish a minimum </a:t>
            </a:r>
            <a:r>
              <a:rPr lang="en-US" sz="2400" dirty="0">
                <a:solidFill>
                  <a:srgbClr val="FF0000"/>
                </a:solidFill>
              </a:rPr>
              <a:t>2-hour time limit </a:t>
            </a:r>
            <a:r>
              <a:rPr lang="en-US" sz="2400" dirty="0"/>
              <a:t>for games in Intermediate (50-70) Division/Junior/ Senior League.</a:t>
            </a:r>
            <a:endParaRPr lang="en-US" altLang="en-US" sz="2400" dirty="0"/>
          </a:p>
          <a:p>
            <a:pPr eaLnBrk="1" hangingPunct="1">
              <a:buFontTx/>
              <a:buNone/>
            </a:pPr>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B3033834-0CE6-4A0D-A830-E9275247F479}"/>
              </a:ext>
            </a:extLst>
          </p:cNvPr>
          <p:cNvSpPr>
            <a:spLocks noGrp="1" noChangeArrowheads="1"/>
          </p:cNvSpPr>
          <p:nvPr>
            <p:ph type="title"/>
          </p:nvPr>
        </p:nvSpPr>
        <p:spPr>
          <a:xfrm>
            <a:off x="457200" y="17463"/>
            <a:ext cx="8229600" cy="1143000"/>
          </a:xfrm>
        </p:spPr>
        <p:txBody>
          <a:bodyPr/>
          <a:lstStyle/>
          <a:p>
            <a:pPr eaLnBrk="1" hangingPunct="1"/>
            <a:r>
              <a:rPr lang="en-US" altLang="en-US" dirty="0"/>
              <a:t>2026 District 8 Rules – Rule 2</a:t>
            </a:r>
          </a:p>
        </p:txBody>
      </p:sp>
      <p:sp>
        <p:nvSpPr>
          <p:cNvPr id="59395" name="Rectangle 3">
            <a:extLst>
              <a:ext uri="{FF2B5EF4-FFF2-40B4-BE49-F238E27FC236}">
                <a16:creationId xmlns:a16="http://schemas.microsoft.com/office/drawing/2014/main" id="{A2446374-2A0A-48F4-831D-6C04080D27C2}"/>
              </a:ext>
            </a:extLst>
          </p:cNvPr>
          <p:cNvSpPr>
            <a:spLocks noGrp="1" noChangeArrowheads="1"/>
          </p:cNvSpPr>
          <p:nvPr>
            <p:ph type="body" idx="1"/>
          </p:nvPr>
        </p:nvSpPr>
        <p:spPr>
          <a:xfrm>
            <a:off x="454891" y="1160463"/>
            <a:ext cx="8229600" cy="4525963"/>
          </a:xfrm>
        </p:spPr>
        <p:txBody>
          <a:bodyPr/>
          <a:lstStyle/>
          <a:p>
            <a:pPr eaLnBrk="1" hangingPunct="1"/>
            <a:r>
              <a:rPr lang="en-US" altLang="en-US" sz="2800" dirty="0"/>
              <a:t>Fair/Foul is determined by the position of the ball, not the position of the fielder</a:t>
            </a:r>
          </a:p>
          <a:p>
            <a:pPr eaLnBrk="1" hangingPunct="1"/>
            <a:endParaRPr lang="en-US" altLang="en-US" sz="2400" dirty="0"/>
          </a:p>
          <a:p>
            <a:pPr eaLnBrk="1" hangingPunct="1"/>
            <a:r>
              <a:rPr lang="en-US" altLang="en-US" sz="2800" dirty="0"/>
              <a:t>A </a:t>
            </a:r>
            <a:r>
              <a:rPr lang="en-US" altLang="en-US" sz="2800" b="1" i="1" dirty="0"/>
              <a:t>FOUL TIP </a:t>
            </a:r>
            <a:r>
              <a:rPr lang="en-US" altLang="en-US" sz="2800" dirty="0"/>
              <a:t> is a batted ball that goes </a:t>
            </a:r>
            <a:r>
              <a:rPr lang="en-US" altLang="en-US" sz="2800" dirty="0">
                <a:solidFill>
                  <a:srgbClr val="00B050"/>
                </a:solidFill>
              </a:rPr>
              <a:t>sharp and direct</a:t>
            </a:r>
            <a:r>
              <a:rPr lang="en-US" altLang="en-US" sz="2800" dirty="0"/>
              <a:t> from the bat to the catcher’s hands and is </a:t>
            </a:r>
            <a:r>
              <a:rPr lang="en-US" altLang="en-US" sz="2800" dirty="0">
                <a:solidFill>
                  <a:srgbClr val="00B050"/>
                </a:solidFill>
              </a:rPr>
              <a:t>legally caught</a:t>
            </a:r>
            <a:r>
              <a:rPr lang="en-US" altLang="en-US" sz="2800" dirty="0"/>
              <a:t>.  It is not a foul tip unless caught and any foul tip that is caught is a strike, and </a:t>
            </a:r>
            <a:r>
              <a:rPr lang="en-US" altLang="en-US" sz="2800" b="1" i="1" dirty="0">
                <a:solidFill>
                  <a:srgbClr val="00B050"/>
                </a:solidFill>
              </a:rPr>
              <a:t>the ball is in play</a:t>
            </a:r>
            <a:r>
              <a:rPr lang="en-US" altLang="en-US" sz="2800" dirty="0"/>
              <a:t>. It is not a catch if it is a rebound, unless the ball has first touched the catcher’s glove or hand. A foul tip can only be caught by the catcher. </a:t>
            </a: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FA289EC7-0200-429A-BD94-DC0F427F80B4}"/>
              </a:ext>
            </a:extLst>
          </p:cNvPr>
          <p:cNvSpPr>
            <a:spLocks noGrp="1" noChangeArrowheads="1"/>
          </p:cNvSpPr>
          <p:nvPr>
            <p:ph type="title"/>
          </p:nvPr>
        </p:nvSpPr>
        <p:spPr>
          <a:xfrm>
            <a:off x="455613" y="34925"/>
            <a:ext cx="8229600" cy="727075"/>
          </a:xfrm>
        </p:spPr>
        <p:txBody>
          <a:bodyPr/>
          <a:lstStyle/>
          <a:p>
            <a:pPr eaLnBrk="1" hangingPunct="1"/>
            <a:r>
              <a:rPr lang="en-US" altLang="en-US" dirty="0"/>
              <a:t>2026 District 8 Rules – Rule 2</a:t>
            </a:r>
          </a:p>
        </p:txBody>
      </p:sp>
      <p:sp>
        <p:nvSpPr>
          <p:cNvPr id="60419" name="Rectangle 3">
            <a:extLst>
              <a:ext uri="{FF2B5EF4-FFF2-40B4-BE49-F238E27FC236}">
                <a16:creationId xmlns:a16="http://schemas.microsoft.com/office/drawing/2014/main" id="{DAEB9B63-FBF9-4D8E-970C-4679959CAD8C}"/>
              </a:ext>
            </a:extLst>
          </p:cNvPr>
          <p:cNvSpPr>
            <a:spLocks noGrp="1" noChangeArrowheads="1"/>
          </p:cNvSpPr>
          <p:nvPr>
            <p:ph type="body" idx="1"/>
          </p:nvPr>
        </p:nvSpPr>
        <p:spPr>
          <a:xfrm>
            <a:off x="473075" y="990600"/>
            <a:ext cx="8229600" cy="5867400"/>
          </a:xfrm>
        </p:spPr>
        <p:txBody>
          <a:bodyPr/>
          <a:lstStyle/>
          <a:p>
            <a:pPr eaLnBrk="1" hangingPunct="1"/>
            <a:r>
              <a:rPr lang="en-US" altLang="en-US" sz="2400" dirty="0"/>
              <a:t>A batter-runner cannot be tagged out after overrunning or over sliding first base if said batter-runner returns immediately to the base (this includes following a base on balls).</a:t>
            </a:r>
          </a:p>
          <a:p>
            <a:pPr eaLnBrk="1" hangingPunct="1"/>
            <a:endParaRPr lang="en-US" altLang="en-US" sz="1600" dirty="0"/>
          </a:p>
          <a:p>
            <a:pPr eaLnBrk="1" hangingPunct="1"/>
            <a:r>
              <a:rPr lang="en-US" altLang="en-US" sz="2800" b="1" i="1" u="sng" dirty="0"/>
              <a:t>Bunt</a:t>
            </a:r>
            <a:r>
              <a:rPr lang="en-US" altLang="en-US" sz="2800" dirty="0"/>
              <a:t>: </a:t>
            </a:r>
          </a:p>
          <a:p>
            <a:pPr lvl="1" eaLnBrk="1" hangingPunct="1"/>
            <a:r>
              <a:rPr lang="en-US" altLang="en-US" sz="2400" dirty="0"/>
              <a:t>Baseball: </a:t>
            </a:r>
            <a:r>
              <a:rPr lang="en-US" altLang="en-US" sz="2400" dirty="0">
                <a:solidFill>
                  <a:srgbClr val="FF0000"/>
                </a:solidFill>
              </a:rPr>
              <a:t>If no attempt is made </a:t>
            </a:r>
            <a:r>
              <a:rPr lang="en-US" altLang="en-US" sz="2400" dirty="0"/>
              <a:t>to make contact with the ball outside the strike zone while in the bunting stance, it shall be called a ball. The </a:t>
            </a:r>
            <a:r>
              <a:rPr lang="en-US" altLang="en-US" sz="2400" dirty="0">
                <a:solidFill>
                  <a:srgbClr val="FF0000"/>
                </a:solidFill>
              </a:rPr>
              <a:t>batter must offer at the pitch</a:t>
            </a:r>
            <a:r>
              <a:rPr lang="en-US" altLang="en-US" sz="2400" dirty="0"/>
              <a:t> for it to be a strike.</a:t>
            </a:r>
          </a:p>
          <a:p>
            <a:pPr lvl="1" eaLnBrk="1" hangingPunct="1"/>
            <a:r>
              <a:rPr lang="en-US" altLang="en-US" sz="2400" dirty="0"/>
              <a:t>Softball: </a:t>
            </a:r>
            <a:r>
              <a:rPr lang="en-US" altLang="en-US" sz="2400" dirty="0">
                <a:solidFill>
                  <a:srgbClr val="FF0000"/>
                </a:solidFill>
              </a:rPr>
              <a:t>Holding the bat in the strike zone is considered an attempt at a bunt</a:t>
            </a:r>
            <a:r>
              <a:rPr lang="en-US" altLang="en-US" sz="2400" dirty="0"/>
              <a:t>. In order to take a pitch the </a:t>
            </a:r>
            <a:r>
              <a:rPr lang="en-US" altLang="en-US" sz="2400" dirty="0">
                <a:solidFill>
                  <a:srgbClr val="FF0000"/>
                </a:solidFill>
              </a:rPr>
              <a:t>batter must withdraw the bat </a:t>
            </a:r>
            <a:r>
              <a:rPr lang="en-US" altLang="en-US" sz="2400" dirty="0"/>
              <a:t>away backwards from the ball.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30B3BD9-0F58-484F-AE18-87BF8EDFB6E7}"/>
              </a:ext>
            </a:extLst>
          </p:cNvPr>
          <p:cNvSpPr>
            <a:spLocks noGrp="1" noChangeArrowheads="1"/>
          </p:cNvSpPr>
          <p:nvPr>
            <p:ph type="title"/>
          </p:nvPr>
        </p:nvSpPr>
        <p:spPr>
          <a:xfrm>
            <a:off x="457200" y="76200"/>
            <a:ext cx="8229600" cy="838200"/>
          </a:xfrm>
        </p:spPr>
        <p:txBody>
          <a:bodyPr/>
          <a:lstStyle/>
          <a:p>
            <a:pPr eaLnBrk="1" hangingPunct="1"/>
            <a:r>
              <a:rPr lang="en-US" altLang="en-US" dirty="0"/>
              <a:t>2026 District 8 Rules – Rule 3</a:t>
            </a:r>
          </a:p>
        </p:txBody>
      </p:sp>
      <p:sp>
        <p:nvSpPr>
          <p:cNvPr id="63491" name="Rectangle 3">
            <a:extLst>
              <a:ext uri="{FF2B5EF4-FFF2-40B4-BE49-F238E27FC236}">
                <a16:creationId xmlns:a16="http://schemas.microsoft.com/office/drawing/2014/main" id="{280C128A-108A-49E6-8A3C-3998D4920FAF}"/>
              </a:ext>
            </a:extLst>
          </p:cNvPr>
          <p:cNvSpPr>
            <a:spLocks noGrp="1" noChangeArrowheads="1"/>
          </p:cNvSpPr>
          <p:nvPr>
            <p:ph type="body" idx="1"/>
          </p:nvPr>
        </p:nvSpPr>
        <p:spPr>
          <a:xfrm>
            <a:off x="457200" y="914400"/>
            <a:ext cx="8229600" cy="5715000"/>
          </a:xfrm>
        </p:spPr>
        <p:txBody>
          <a:bodyPr/>
          <a:lstStyle/>
          <a:p>
            <a:pPr eaLnBrk="1" hangingPunct="1">
              <a:lnSpc>
                <a:spcPct val="90000"/>
              </a:lnSpc>
            </a:pPr>
            <a:r>
              <a:rPr lang="en-US" altLang="en-US" sz="2400" dirty="0"/>
              <a:t>A starter may reenter the game in </a:t>
            </a:r>
            <a:r>
              <a:rPr lang="en-US" altLang="en-US" sz="2400" b="1" i="1" dirty="0">
                <a:solidFill>
                  <a:srgbClr val="00B050"/>
                </a:solidFill>
              </a:rPr>
              <a:t>the same position</a:t>
            </a:r>
            <a:r>
              <a:rPr lang="en-US" altLang="en-US" sz="2400" dirty="0">
                <a:solidFill>
                  <a:srgbClr val="00B050"/>
                </a:solidFill>
              </a:rPr>
              <a:t> </a:t>
            </a:r>
            <a:r>
              <a:rPr lang="en-US" altLang="en-US" sz="2400" dirty="0"/>
              <a:t>in the batting order </a:t>
            </a:r>
            <a:r>
              <a:rPr lang="en-US" altLang="en-US" sz="2400" b="1" i="1" dirty="0">
                <a:solidFill>
                  <a:srgbClr val="FF0000"/>
                </a:solidFill>
              </a:rPr>
              <a:t>provided their substitute has met the mandatory play rule</a:t>
            </a:r>
          </a:p>
          <a:p>
            <a:pPr eaLnBrk="1" hangingPunct="1">
              <a:lnSpc>
                <a:spcPct val="90000"/>
              </a:lnSpc>
            </a:pPr>
            <a:r>
              <a:rPr lang="en-US" altLang="en-US" sz="2400" dirty="0">
                <a:solidFill>
                  <a:srgbClr val="00B050"/>
                </a:solidFill>
              </a:rPr>
              <a:t>Once mandatory play is met, starter and sub can enter/re-enter for each other as desired. </a:t>
            </a:r>
          </a:p>
          <a:p>
            <a:pPr eaLnBrk="1" hangingPunct="1">
              <a:lnSpc>
                <a:spcPct val="90000"/>
              </a:lnSpc>
            </a:pPr>
            <a:r>
              <a:rPr lang="en-US" altLang="en-US" sz="2400" dirty="0"/>
              <a:t>You </a:t>
            </a:r>
            <a:r>
              <a:rPr lang="en-US" altLang="en-US" sz="2400" dirty="0">
                <a:solidFill>
                  <a:srgbClr val="00B050"/>
                </a:solidFill>
              </a:rPr>
              <a:t>can remove a starter before he meets the mandatory play </a:t>
            </a:r>
            <a:r>
              <a:rPr lang="en-US" altLang="en-US" sz="2400" dirty="0"/>
              <a:t>requirement (6 outs/1 at bat) </a:t>
            </a:r>
            <a:r>
              <a:rPr lang="en-US" altLang="en-US" sz="2400" dirty="0">
                <a:solidFill>
                  <a:srgbClr val="FF0000"/>
                </a:solidFill>
              </a:rPr>
              <a:t>but not a substitute</a:t>
            </a:r>
          </a:p>
          <a:p>
            <a:pPr eaLnBrk="1" hangingPunct="1">
              <a:lnSpc>
                <a:spcPct val="90000"/>
              </a:lnSpc>
            </a:pPr>
            <a:r>
              <a:rPr lang="en-US" altLang="en-US" sz="2400" dirty="0"/>
              <a:t>Pitchers must complete one batter (starter or sub)</a:t>
            </a:r>
          </a:p>
          <a:p>
            <a:pPr eaLnBrk="1" hangingPunct="1">
              <a:lnSpc>
                <a:spcPct val="90000"/>
              </a:lnSpc>
            </a:pPr>
            <a:r>
              <a:rPr lang="en-US" altLang="en-US" sz="2400" dirty="0"/>
              <a:t>Managers determine if the field is fit to start play, once the game starts only the umpire can suspend play</a:t>
            </a:r>
          </a:p>
          <a:p>
            <a:pPr eaLnBrk="1" hangingPunct="1">
              <a:lnSpc>
                <a:spcPct val="90000"/>
              </a:lnSpc>
            </a:pPr>
            <a:r>
              <a:rPr lang="en-US" altLang="en-US" sz="2400" dirty="0"/>
              <a:t>Umpires will not call the game for at least 30 minutes after play has been suspended</a:t>
            </a:r>
          </a:p>
          <a:p>
            <a:pPr eaLnBrk="1" hangingPunct="1">
              <a:lnSpc>
                <a:spcPct val="90000"/>
              </a:lnSpc>
            </a:pPr>
            <a:r>
              <a:rPr lang="en-US" altLang="en-US" sz="2400" dirty="0">
                <a:solidFill>
                  <a:srgbClr val="0070C0"/>
                </a:solidFill>
              </a:rPr>
              <a:t>Games will be suspended if thunder is heard, no exceptions (30 min count re-starts every time more thunder is heard)</a:t>
            </a:r>
          </a:p>
          <a:p>
            <a:pPr eaLnBrk="1" hangingPunct="1">
              <a:lnSpc>
                <a:spcPct val="90000"/>
              </a:lnSpc>
            </a:pPr>
            <a:endParaRPr lang="en-US" alt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F947273B-C050-48AD-9FC4-29D978679B8B}"/>
              </a:ext>
            </a:extLst>
          </p:cNvPr>
          <p:cNvSpPr>
            <a:spLocks noGrp="1" noChangeArrowheads="1"/>
          </p:cNvSpPr>
          <p:nvPr>
            <p:ph type="title"/>
          </p:nvPr>
        </p:nvSpPr>
        <p:spPr>
          <a:xfrm>
            <a:off x="457200" y="4763"/>
            <a:ext cx="8229600" cy="985837"/>
          </a:xfrm>
        </p:spPr>
        <p:txBody>
          <a:bodyPr/>
          <a:lstStyle/>
          <a:p>
            <a:pPr eaLnBrk="1" hangingPunct="1"/>
            <a:r>
              <a:rPr lang="en-US" altLang="en-US" dirty="0"/>
              <a:t>2026 District 8 Rules – Rule 3</a:t>
            </a:r>
          </a:p>
        </p:txBody>
      </p:sp>
      <p:sp>
        <p:nvSpPr>
          <p:cNvPr id="38915" name="Rectangle 3">
            <a:extLst>
              <a:ext uri="{FF2B5EF4-FFF2-40B4-BE49-F238E27FC236}">
                <a16:creationId xmlns:a16="http://schemas.microsoft.com/office/drawing/2014/main" id="{F45A4A03-E64C-4366-A606-D81BEE432B63}"/>
              </a:ext>
            </a:extLst>
          </p:cNvPr>
          <p:cNvSpPr>
            <a:spLocks noGrp="1" noChangeArrowheads="1"/>
          </p:cNvSpPr>
          <p:nvPr>
            <p:ph type="body" idx="1"/>
          </p:nvPr>
        </p:nvSpPr>
        <p:spPr>
          <a:xfrm>
            <a:off x="457200" y="990600"/>
            <a:ext cx="8229600" cy="5562600"/>
          </a:xfrm>
        </p:spPr>
        <p:txBody>
          <a:bodyPr/>
          <a:lstStyle/>
          <a:p>
            <a:pPr eaLnBrk="1" hangingPunct="1">
              <a:lnSpc>
                <a:spcPct val="90000"/>
              </a:lnSpc>
              <a:defRPr/>
            </a:pPr>
            <a:r>
              <a:rPr lang="en-US" altLang="en-US" sz="2400" dirty="0"/>
              <a:t>No person is allowed on the field during games except uniformed players, coaches &amp; umpires</a:t>
            </a:r>
          </a:p>
          <a:p>
            <a:pPr eaLnBrk="1" hangingPunct="1">
              <a:lnSpc>
                <a:spcPct val="90000"/>
              </a:lnSpc>
              <a:defRPr/>
            </a:pPr>
            <a:endParaRPr lang="en-US" altLang="en-US" sz="2400" dirty="0"/>
          </a:p>
          <a:p>
            <a:pPr eaLnBrk="1" hangingPunct="1">
              <a:lnSpc>
                <a:spcPct val="90000"/>
              </a:lnSpc>
              <a:defRPr/>
            </a:pPr>
            <a:r>
              <a:rPr lang="en-US" altLang="en-US" sz="2400" dirty="0">
                <a:solidFill>
                  <a:srgbClr val="0070C0"/>
                </a:solidFill>
              </a:rPr>
              <a:t>Players and coaches shall not address or mingle with spectators</a:t>
            </a:r>
            <a:r>
              <a:rPr lang="en-US" altLang="en-US" sz="2400" dirty="0"/>
              <a:t> during a game</a:t>
            </a:r>
          </a:p>
          <a:p>
            <a:pPr eaLnBrk="1" hangingPunct="1">
              <a:lnSpc>
                <a:spcPct val="90000"/>
              </a:lnSpc>
              <a:defRPr/>
            </a:pPr>
            <a:endParaRPr lang="en-US" altLang="en-US" sz="2400" dirty="0"/>
          </a:p>
          <a:p>
            <a:pPr eaLnBrk="1" hangingPunct="1">
              <a:lnSpc>
                <a:spcPct val="90000"/>
              </a:lnSpc>
              <a:defRPr/>
            </a:pPr>
            <a:r>
              <a:rPr lang="en-US" altLang="en-US" sz="2400" dirty="0"/>
              <a:t>No team shall use electronic equipment for communication with off/on -field personnel </a:t>
            </a:r>
          </a:p>
          <a:p>
            <a:pPr lvl="1"/>
            <a:r>
              <a:rPr lang="en-US" altLang="en-US" sz="2000" dirty="0"/>
              <a:t>Exception a manager or coach is permitted t</a:t>
            </a:r>
            <a:r>
              <a:rPr lang="en-US" sz="2000" b="0" i="0" u="none" strike="noStrike" baseline="0" dirty="0">
                <a:latin typeface="ArialMT"/>
              </a:rPr>
              <a:t>o use </a:t>
            </a:r>
            <a:r>
              <a:rPr lang="en-US" sz="2000" b="0" i="0" u="none" strike="noStrike" baseline="0" dirty="0">
                <a:solidFill>
                  <a:srgbClr val="FF0000"/>
                </a:solidFill>
                <a:latin typeface="ArialMT"/>
              </a:rPr>
              <a:t>one-way </a:t>
            </a:r>
            <a:r>
              <a:rPr lang="en-US" sz="2000" b="0" i="0" u="none" strike="noStrike" baseline="0" dirty="0">
                <a:latin typeface="ArialMT"/>
              </a:rPr>
              <a:t>communication to the </a:t>
            </a:r>
            <a:r>
              <a:rPr lang="en-US" sz="2000" b="0" i="0" u="none" strike="noStrike" baseline="0" dirty="0">
                <a:solidFill>
                  <a:srgbClr val="FF0000"/>
                </a:solidFill>
                <a:latin typeface="ArialMT"/>
              </a:rPr>
              <a:t>catcher</a:t>
            </a:r>
            <a:r>
              <a:rPr lang="en-US" sz="2000" b="0" i="0" u="none" strike="noStrike" baseline="0" dirty="0">
                <a:latin typeface="ArialMT"/>
              </a:rPr>
              <a:t> while the team is on defense.</a:t>
            </a:r>
            <a:endParaRPr lang="en-US" altLang="en-US" sz="2000" dirty="0"/>
          </a:p>
          <a:p>
            <a:pPr eaLnBrk="1" hangingPunct="1">
              <a:lnSpc>
                <a:spcPct val="90000"/>
              </a:lnSpc>
              <a:defRPr/>
            </a:pPr>
            <a:endParaRPr lang="en-US" altLang="en-US" sz="2400" dirty="0"/>
          </a:p>
          <a:p>
            <a:pPr eaLnBrk="1" hangingPunct="1">
              <a:lnSpc>
                <a:spcPct val="90000"/>
              </a:lnSpc>
              <a:defRPr/>
            </a:pPr>
            <a:r>
              <a:rPr lang="en-US" altLang="en-US" sz="2400" dirty="0">
                <a:solidFill>
                  <a:srgbClr val="FF0000"/>
                </a:solidFill>
              </a:rPr>
              <a:t>One adult must remain in the dugout at all times</a:t>
            </a:r>
          </a:p>
          <a:p>
            <a:pPr eaLnBrk="1" hangingPunct="1">
              <a:lnSpc>
                <a:spcPct val="90000"/>
              </a:lnSpc>
              <a:defRPr/>
            </a:pPr>
            <a:endParaRPr lang="en-US" altLang="en-US" sz="2400" dirty="0"/>
          </a:p>
          <a:p>
            <a:pPr marL="0" indent="0" eaLnBrk="1" hangingPunct="1">
              <a:lnSpc>
                <a:spcPct val="90000"/>
              </a:lnSpc>
              <a:buFontTx/>
              <a:buNone/>
              <a:defRPr/>
            </a:pPr>
            <a:endParaRPr lang="en-US" alt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A4AAE-0320-EF1A-9E90-2838280DFEFB}"/>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D1B05331-8638-CB2B-8F29-FE4A6691CACD}"/>
              </a:ext>
            </a:extLst>
          </p:cNvPr>
          <p:cNvSpPr>
            <a:spLocks noGrp="1" noChangeArrowheads="1"/>
          </p:cNvSpPr>
          <p:nvPr>
            <p:ph type="title"/>
          </p:nvPr>
        </p:nvSpPr>
        <p:spPr>
          <a:xfrm>
            <a:off x="457200" y="4763"/>
            <a:ext cx="8229600" cy="985837"/>
          </a:xfrm>
        </p:spPr>
        <p:txBody>
          <a:bodyPr/>
          <a:lstStyle/>
          <a:p>
            <a:pPr eaLnBrk="1" hangingPunct="1"/>
            <a:r>
              <a:rPr lang="en-US" altLang="en-US" dirty="0"/>
              <a:t>2026 District 8 Rules – Rule 3</a:t>
            </a:r>
          </a:p>
        </p:txBody>
      </p:sp>
      <p:sp>
        <p:nvSpPr>
          <p:cNvPr id="38915" name="Rectangle 3">
            <a:extLst>
              <a:ext uri="{FF2B5EF4-FFF2-40B4-BE49-F238E27FC236}">
                <a16:creationId xmlns:a16="http://schemas.microsoft.com/office/drawing/2014/main" id="{F6A670D4-C3DF-DF44-DBC5-4EF8688DD9D0}"/>
              </a:ext>
            </a:extLst>
          </p:cNvPr>
          <p:cNvSpPr>
            <a:spLocks noGrp="1" noChangeArrowheads="1"/>
          </p:cNvSpPr>
          <p:nvPr>
            <p:ph type="body" idx="1"/>
          </p:nvPr>
        </p:nvSpPr>
        <p:spPr>
          <a:xfrm>
            <a:off x="457200" y="990600"/>
            <a:ext cx="8229600" cy="5562600"/>
          </a:xfrm>
        </p:spPr>
        <p:txBody>
          <a:bodyPr/>
          <a:lstStyle/>
          <a:p>
            <a:pPr eaLnBrk="1" hangingPunct="1">
              <a:lnSpc>
                <a:spcPct val="90000"/>
              </a:lnSpc>
              <a:defRPr/>
            </a:pPr>
            <a:endParaRPr lang="en-US" altLang="en-US" sz="2400" dirty="0"/>
          </a:p>
          <a:p>
            <a:pPr eaLnBrk="1" hangingPunct="1">
              <a:lnSpc>
                <a:spcPct val="90000"/>
              </a:lnSpc>
              <a:defRPr/>
            </a:pPr>
            <a:r>
              <a:rPr lang="en-US" altLang="en-US" sz="2400" b="1" i="1" dirty="0"/>
              <a:t>SR</a:t>
            </a:r>
            <a:r>
              <a:rPr lang="en-US" altLang="en-US" sz="2400" dirty="0"/>
              <a:t> Baseball may use a </a:t>
            </a:r>
            <a:r>
              <a:rPr lang="en-US" altLang="en-US" sz="2400" b="1" i="1" dirty="0"/>
              <a:t>designated hitter</a:t>
            </a:r>
          </a:p>
          <a:p>
            <a:pPr lvl="1" eaLnBrk="1" hangingPunct="1">
              <a:lnSpc>
                <a:spcPct val="90000"/>
              </a:lnSpc>
              <a:defRPr/>
            </a:pPr>
            <a:endParaRPr lang="en-US" altLang="en-US" sz="2000" b="1" i="1" dirty="0"/>
          </a:p>
          <a:p>
            <a:pPr eaLnBrk="1" hangingPunct="1">
              <a:lnSpc>
                <a:spcPct val="90000"/>
              </a:lnSpc>
              <a:defRPr/>
            </a:pPr>
            <a:r>
              <a:rPr lang="en-US" altLang="en-US" sz="2400" b="1" i="1" dirty="0"/>
              <a:t>SR Softball </a:t>
            </a:r>
            <a:r>
              <a:rPr lang="en-US" altLang="en-US" sz="2400" dirty="0"/>
              <a:t>may use a </a:t>
            </a:r>
            <a:r>
              <a:rPr lang="en-US" altLang="en-US" sz="2400" b="1" i="1" dirty="0"/>
              <a:t>DP (Designated Player )/Flex</a:t>
            </a:r>
          </a:p>
          <a:p>
            <a:pPr eaLnBrk="1" hangingPunct="1">
              <a:lnSpc>
                <a:spcPct val="90000"/>
              </a:lnSpc>
              <a:defRPr/>
            </a:pPr>
            <a:endParaRPr lang="en-US" altLang="en-US" sz="2400" b="1" i="1" dirty="0"/>
          </a:p>
          <a:p>
            <a:pPr eaLnBrk="1" hangingPunct="1">
              <a:lnSpc>
                <a:spcPct val="90000"/>
              </a:lnSpc>
              <a:defRPr/>
            </a:pPr>
            <a:r>
              <a:rPr lang="en-US" altLang="en-US" sz="2400" dirty="0"/>
              <a:t>Managers must </a:t>
            </a:r>
            <a:r>
              <a:rPr lang="en-US" altLang="en-US" sz="2400" dirty="0">
                <a:solidFill>
                  <a:srgbClr val="FF0000"/>
                </a:solidFill>
              </a:rPr>
              <a:t>notify the UIC of all substitutions.</a:t>
            </a:r>
          </a:p>
          <a:p>
            <a:pPr marL="0" indent="0" eaLnBrk="1" hangingPunct="1">
              <a:lnSpc>
                <a:spcPct val="90000"/>
              </a:lnSpc>
              <a:buFontTx/>
              <a:buNone/>
              <a:defRPr/>
            </a:pPr>
            <a:endParaRPr lang="en-US" altLang="en-US" sz="2800" dirty="0"/>
          </a:p>
        </p:txBody>
      </p:sp>
    </p:spTree>
    <p:extLst>
      <p:ext uri="{BB962C8B-B14F-4D97-AF65-F5344CB8AC3E}">
        <p14:creationId xmlns:p14="http://schemas.microsoft.com/office/powerpoint/2010/main" val="825177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24D74-B2F6-D50A-3D36-E68BB7EE1EEB}"/>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AB06F5B1-F72E-A90F-92DC-01F784AAA446}"/>
              </a:ext>
            </a:extLst>
          </p:cNvPr>
          <p:cNvSpPr>
            <a:spLocks noGrp="1" noChangeArrowheads="1"/>
          </p:cNvSpPr>
          <p:nvPr>
            <p:ph type="title"/>
          </p:nvPr>
        </p:nvSpPr>
        <p:spPr>
          <a:xfrm>
            <a:off x="457200" y="34925"/>
            <a:ext cx="8229600" cy="1143000"/>
          </a:xfrm>
        </p:spPr>
        <p:txBody>
          <a:bodyPr/>
          <a:lstStyle/>
          <a:p>
            <a:pPr eaLnBrk="1" hangingPunct="1"/>
            <a:r>
              <a:rPr lang="en-US" altLang="en-US" dirty="0"/>
              <a:t>2026 District 8 Rules – Rule 4</a:t>
            </a:r>
          </a:p>
        </p:txBody>
      </p:sp>
      <p:sp>
        <p:nvSpPr>
          <p:cNvPr id="67587" name="Rectangle 3">
            <a:extLst>
              <a:ext uri="{FF2B5EF4-FFF2-40B4-BE49-F238E27FC236}">
                <a16:creationId xmlns:a16="http://schemas.microsoft.com/office/drawing/2014/main" id="{5BC7B3BC-8848-5591-0CBF-1DA80401C0F5}"/>
              </a:ext>
            </a:extLst>
          </p:cNvPr>
          <p:cNvSpPr>
            <a:spLocks noGrp="1" noChangeArrowheads="1"/>
          </p:cNvSpPr>
          <p:nvPr>
            <p:ph type="body" idx="1"/>
          </p:nvPr>
        </p:nvSpPr>
        <p:spPr>
          <a:xfrm>
            <a:off x="457200" y="1371600"/>
            <a:ext cx="8229600" cy="5181600"/>
          </a:xfrm>
        </p:spPr>
        <p:txBody>
          <a:bodyPr/>
          <a:lstStyle/>
          <a:p>
            <a:pPr eaLnBrk="1" hangingPunct="1">
              <a:lnSpc>
                <a:spcPct val="90000"/>
              </a:lnSpc>
            </a:pPr>
            <a:r>
              <a:rPr lang="en-US" altLang="en-US" sz="2400" dirty="0"/>
              <a:t>Players who arrive after the game has started may be inserted into the lineup (</a:t>
            </a:r>
            <a:r>
              <a:rPr lang="en-US" altLang="en-US" sz="2400" u="sng" dirty="0"/>
              <a:t>Manager decision</a:t>
            </a:r>
            <a:r>
              <a:rPr lang="en-US" altLang="en-US" sz="2400" dirty="0"/>
              <a:t>)</a:t>
            </a:r>
          </a:p>
          <a:p>
            <a:pPr eaLnBrk="1" hangingPunct="1">
              <a:lnSpc>
                <a:spcPct val="90000"/>
              </a:lnSpc>
            </a:pPr>
            <a:endParaRPr lang="en-US" altLang="en-US" sz="2400" dirty="0"/>
          </a:p>
          <a:p>
            <a:pPr eaLnBrk="1" hangingPunct="1">
              <a:lnSpc>
                <a:spcPct val="90000"/>
              </a:lnSpc>
            </a:pPr>
            <a:r>
              <a:rPr lang="en-US" altLang="en-US" sz="2400" dirty="0"/>
              <a:t>When using </a:t>
            </a:r>
            <a:r>
              <a:rPr lang="en-US" altLang="en-US" sz="2400" dirty="0">
                <a:solidFill>
                  <a:srgbClr val="00B050"/>
                </a:solidFill>
                <a:hlinkClick r:id="rId3" action="ppaction://hlinksldjump">
                  <a:extLst>
                    <a:ext uri="{A12FA001-AC4F-418D-AE19-62706E023703}">
                      <ahyp:hlinkClr xmlns:ahyp="http://schemas.microsoft.com/office/drawing/2018/hyperlinkcolor" val="tx"/>
                    </a:ext>
                  </a:extLst>
                </a:hlinkClick>
              </a:rPr>
              <a:t>CBO</a:t>
            </a:r>
            <a:r>
              <a:rPr lang="en-US" altLang="en-US" sz="2400" dirty="0">
                <a:solidFill>
                  <a:srgbClr val="00B050"/>
                </a:solidFill>
              </a:rPr>
              <a:t>, </a:t>
            </a:r>
            <a:r>
              <a:rPr lang="en-US" altLang="en-US" sz="2400" dirty="0"/>
              <a:t>if a player must leave, </a:t>
            </a:r>
            <a:r>
              <a:rPr lang="en-US" altLang="en-US" sz="2400" dirty="0">
                <a:solidFill>
                  <a:srgbClr val="00B050"/>
                </a:solidFill>
              </a:rPr>
              <a:t>his spot in the lineup is skipped w/o penalty.</a:t>
            </a:r>
          </a:p>
          <a:p>
            <a:pPr eaLnBrk="1" hangingPunct="1">
              <a:lnSpc>
                <a:spcPct val="90000"/>
              </a:lnSpc>
            </a:pPr>
            <a:endParaRPr lang="en-US" altLang="en-US" sz="2400" dirty="0">
              <a:solidFill>
                <a:srgbClr val="00B050"/>
              </a:solidFill>
            </a:endParaRPr>
          </a:p>
          <a:p>
            <a:pPr eaLnBrk="1" hangingPunct="1">
              <a:lnSpc>
                <a:spcPct val="90000"/>
              </a:lnSpc>
            </a:pPr>
            <a:r>
              <a:rPr lang="en-US" altLang="en-US" sz="2400" dirty="0">
                <a:solidFill>
                  <a:srgbClr val="00B050"/>
                </a:solidFill>
              </a:rPr>
              <a:t>If while in the box, the next batter with take their place with the same count.</a:t>
            </a:r>
          </a:p>
          <a:p>
            <a:pPr eaLnBrk="1" hangingPunct="1">
              <a:lnSpc>
                <a:spcPct val="90000"/>
              </a:lnSpc>
            </a:pPr>
            <a:endParaRPr lang="en-US" altLang="en-US" sz="2400" dirty="0">
              <a:solidFill>
                <a:srgbClr val="00B050"/>
              </a:solidFill>
            </a:endParaRPr>
          </a:p>
          <a:p>
            <a:pPr eaLnBrk="1" hangingPunct="1">
              <a:lnSpc>
                <a:spcPct val="90000"/>
              </a:lnSpc>
            </a:pPr>
            <a:r>
              <a:rPr lang="en-US" altLang="en-US" sz="2400" dirty="0">
                <a:solidFill>
                  <a:srgbClr val="00B050"/>
                </a:solidFill>
              </a:rPr>
              <a:t>If while on base the last out will take their place.</a:t>
            </a:r>
          </a:p>
          <a:p>
            <a:pPr eaLnBrk="1" hangingPunct="1">
              <a:lnSpc>
                <a:spcPct val="90000"/>
              </a:lnSpc>
            </a:pPr>
            <a:endParaRPr lang="en-US" altLang="en-US" sz="2400" dirty="0">
              <a:solidFill>
                <a:srgbClr val="00B050"/>
              </a:solidFill>
            </a:endParaRPr>
          </a:p>
          <a:p>
            <a:pPr eaLnBrk="1" hangingPunct="1">
              <a:lnSpc>
                <a:spcPct val="90000"/>
              </a:lnSpc>
            </a:pPr>
            <a:endParaRPr lang="en-US" altLang="en-US" sz="2800" dirty="0"/>
          </a:p>
        </p:txBody>
      </p:sp>
    </p:spTree>
    <p:extLst>
      <p:ext uri="{BB962C8B-B14F-4D97-AF65-F5344CB8AC3E}">
        <p14:creationId xmlns:p14="http://schemas.microsoft.com/office/powerpoint/2010/main" val="2230711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F88BB08-AEFF-4929-83D0-93C2ECF663C1}"/>
              </a:ext>
            </a:extLst>
          </p:cNvPr>
          <p:cNvSpPr>
            <a:spLocks noGrp="1" noChangeArrowheads="1"/>
          </p:cNvSpPr>
          <p:nvPr>
            <p:ph type="title"/>
          </p:nvPr>
        </p:nvSpPr>
        <p:spPr>
          <a:xfrm>
            <a:off x="457200" y="34925"/>
            <a:ext cx="8229600" cy="1143000"/>
          </a:xfrm>
        </p:spPr>
        <p:txBody>
          <a:bodyPr/>
          <a:lstStyle/>
          <a:p>
            <a:pPr eaLnBrk="1" hangingPunct="1"/>
            <a:r>
              <a:rPr lang="en-US" altLang="en-US" dirty="0"/>
              <a:t>2026 District 8 Rules – Rule 4</a:t>
            </a:r>
          </a:p>
        </p:txBody>
      </p:sp>
      <p:sp>
        <p:nvSpPr>
          <p:cNvPr id="67587" name="Rectangle 3">
            <a:extLst>
              <a:ext uri="{FF2B5EF4-FFF2-40B4-BE49-F238E27FC236}">
                <a16:creationId xmlns:a16="http://schemas.microsoft.com/office/drawing/2014/main" id="{0BE915BD-6021-49E4-BA03-A9538D294338}"/>
              </a:ext>
            </a:extLst>
          </p:cNvPr>
          <p:cNvSpPr>
            <a:spLocks noGrp="1" noChangeArrowheads="1"/>
          </p:cNvSpPr>
          <p:nvPr>
            <p:ph type="body" idx="1"/>
          </p:nvPr>
        </p:nvSpPr>
        <p:spPr>
          <a:xfrm>
            <a:off x="457200" y="1371600"/>
            <a:ext cx="8229600" cy="5181600"/>
          </a:xfrm>
        </p:spPr>
        <p:txBody>
          <a:bodyPr/>
          <a:lstStyle/>
          <a:p>
            <a:pPr eaLnBrk="1" hangingPunct="1">
              <a:lnSpc>
                <a:spcPct val="90000"/>
              </a:lnSpc>
            </a:pPr>
            <a:r>
              <a:rPr lang="en-US" altLang="en-US" sz="2400" dirty="0">
                <a:solidFill>
                  <a:srgbClr val="FF0000"/>
                </a:solidFill>
              </a:rPr>
              <a:t>No player or coach shall </a:t>
            </a:r>
            <a:r>
              <a:rPr lang="en-US" altLang="en-US" sz="2400" dirty="0"/>
              <a:t>at any time incite or try to incite a demonstration by spectators or </a:t>
            </a:r>
            <a:r>
              <a:rPr lang="en-US" altLang="en-US" sz="2400" dirty="0">
                <a:solidFill>
                  <a:srgbClr val="FF0000"/>
                </a:solidFill>
              </a:rPr>
              <a:t>use language which will in any manner refer to or reflect upon opposing players, coaches, umpires</a:t>
            </a:r>
            <a:r>
              <a:rPr lang="en-US" altLang="en-US" sz="2400" dirty="0"/>
              <a:t> or spectators</a:t>
            </a:r>
          </a:p>
          <a:p>
            <a:pPr eaLnBrk="1" hangingPunct="1">
              <a:lnSpc>
                <a:spcPct val="90000"/>
              </a:lnSpc>
            </a:pPr>
            <a:endParaRPr lang="en-US" altLang="en-US" sz="2400" dirty="0"/>
          </a:p>
          <a:p>
            <a:pPr eaLnBrk="1" hangingPunct="1">
              <a:lnSpc>
                <a:spcPct val="90000"/>
              </a:lnSpc>
            </a:pPr>
            <a:r>
              <a:rPr lang="en-US" altLang="en-US" sz="2400" dirty="0"/>
              <a:t>A </a:t>
            </a:r>
            <a:r>
              <a:rPr lang="en-US" altLang="en-US" sz="2400" dirty="0">
                <a:solidFill>
                  <a:srgbClr val="0070C0"/>
                </a:solidFill>
              </a:rPr>
              <a:t>coach ejected </a:t>
            </a:r>
            <a:r>
              <a:rPr lang="en-US" altLang="en-US" sz="2400" dirty="0"/>
              <a:t>from a game </a:t>
            </a:r>
            <a:r>
              <a:rPr lang="en-US" altLang="en-US" sz="2400" dirty="0">
                <a:solidFill>
                  <a:srgbClr val="0070C0"/>
                </a:solidFill>
              </a:rPr>
              <a:t>must not be present at the </a:t>
            </a:r>
            <a:r>
              <a:rPr lang="en-US" altLang="en-US" sz="2400" i="1" dirty="0">
                <a:solidFill>
                  <a:srgbClr val="0070C0"/>
                </a:solidFill>
              </a:rPr>
              <a:t>game site for the rest of the game</a:t>
            </a:r>
          </a:p>
          <a:p>
            <a:pPr eaLnBrk="1" hangingPunct="1">
              <a:lnSpc>
                <a:spcPct val="90000"/>
              </a:lnSpc>
            </a:pPr>
            <a:endParaRPr lang="en-US" altLang="en-US" sz="2400" dirty="0"/>
          </a:p>
          <a:p>
            <a:pPr eaLnBrk="1" hangingPunct="1">
              <a:lnSpc>
                <a:spcPct val="90000"/>
              </a:lnSpc>
            </a:pPr>
            <a:r>
              <a:rPr lang="en-US" altLang="en-US" sz="2400" dirty="0"/>
              <a:t>A coach or player ejected from a game is suspended from his </a:t>
            </a:r>
            <a:r>
              <a:rPr lang="en-US" altLang="en-US" sz="2400" dirty="0">
                <a:solidFill>
                  <a:srgbClr val="FF0000"/>
                </a:solidFill>
              </a:rPr>
              <a:t>team’s next physically played game </a:t>
            </a:r>
            <a:r>
              <a:rPr lang="en-US" altLang="en-US" sz="2400" dirty="0"/>
              <a:t>and may not be in attendance at the game site from which they were suspended</a:t>
            </a:r>
          </a:p>
          <a:p>
            <a:pPr eaLnBrk="1" hangingPunct="1">
              <a:lnSpc>
                <a:spcPct val="90000"/>
              </a:lnSpc>
            </a:pPr>
            <a:endParaRPr lang="en-US" altLang="en-US" sz="2400" dirty="0"/>
          </a:p>
          <a:p>
            <a:pPr eaLnBrk="1" hangingPunct="1">
              <a:lnSpc>
                <a:spcPct val="90000"/>
              </a:lnSpc>
            </a:pPr>
            <a:endParaRPr lang="en-US" altLang="en-US"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2594408E-BCF1-43B8-9516-7476263101A3}"/>
              </a:ext>
            </a:extLst>
          </p:cNvPr>
          <p:cNvSpPr>
            <a:spLocks noGrp="1" noChangeArrowheads="1"/>
          </p:cNvSpPr>
          <p:nvPr>
            <p:ph type="title"/>
          </p:nvPr>
        </p:nvSpPr>
        <p:spPr>
          <a:xfrm>
            <a:off x="457200" y="7938"/>
            <a:ext cx="8229600" cy="754062"/>
          </a:xfrm>
        </p:spPr>
        <p:txBody>
          <a:bodyPr/>
          <a:lstStyle/>
          <a:p>
            <a:pPr eaLnBrk="1" hangingPunct="1"/>
            <a:r>
              <a:rPr lang="en-US" altLang="en-US" dirty="0"/>
              <a:t>2026 District 8 Rules – Rule 4</a:t>
            </a:r>
          </a:p>
        </p:txBody>
      </p:sp>
      <p:sp>
        <p:nvSpPr>
          <p:cNvPr id="69635" name="Rectangle 3">
            <a:extLst>
              <a:ext uri="{FF2B5EF4-FFF2-40B4-BE49-F238E27FC236}">
                <a16:creationId xmlns:a16="http://schemas.microsoft.com/office/drawing/2014/main" id="{0025165B-AE7E-4B97-B884-ECB9B1D365B8}"/>
              </a:ext>
            </a:extLst>
          </p:cNvPr>
          <p:cNvSpPr>
            <a:spLocks noGrp="1" noChangeArrowheads="1"/>
          </p:cNvSpPr>
          <p:nvPr>
            <p:ph type="body" idx="1"/>
          </p:nvPr>
        </p:nvSpPr>
        <p:spPr>
          <a:xfrm>
            <a:off x="457200" y="990600"/>
            <a:ext cx="8229600" cy="5791200"/>
          </a:xfrm>
        </p:spPr>
        <p:txBody>
          <a:bodyPr/>
          <a:lstStyle/>
          <a:p>
            <a:pPr eaLnBrk="1" hangingPunct="1">
              <a:lnSpc>
                <a:spcPct val="90000"/>
              </a:lnSpc>
            </a:pPr>
            <a:r>
              <a:rPr lang="en-US" altLang="en-US" sz="2400" dirty="0"/>
              <a:t>A </a:t>
            </a:r>
            <a:r>
              <a:rPr lang="en-US" altLang="en-US" sz="2400" dirty="0">
                <a:solidFill>
                  <a:srgbClr val="00B050"/>
                </a:solidFill>
              </a:rPr>
              <a:t>regulation game </a:t>
            </a:r>
            <a:r>
              <a:rPr lang="en-US" altLang="en-US" sz="2400" dirty="0"/>
              <a:t>consists of </a:t>
            </a:r>
            <a:r>
              <a:rPr lang="en-US" altLang="en-US" sz="2400" dirty="0">
                <a:solidFill>
                  <a:srgbClr val="00B050"/>
                </a:solidFill>
              </a:rPr>
              <a:t>six innings </a:t>
            </a:r>
            <a:r>
              <a:rPr lang="en-US" altLang="en-US" sz="2400" dirty="0"/>
              <a:t>(</a:t>
            </a:r>
            <a:r>
              <a:rPr lang="en-US" altLang="en-US" sz="2400" u="sng" dirty="0"/>
              <a:t>7 Int/Jr/Sr</a:t>
            </a:r>
            <a:r>
              <a:rPr lang="en-US" altLang="en-US" sz="2400" dirty="0"/>
              <a:t>)</a:t>
            </a:r>
          </a:p>
          <a:p>
            <a:pPr eaLnBrk="1" hangingPunct="1">
              <a:lnSpc>
                <a:spcPct val="90000"/>
              </a:lnSpc>
            </a:pPr>
            <a:r>
              <a:rPr lang="en-US" altLang="en-US" sz="2400" dirty="0"/>
              <a:t>If a game is called, it is a regulation game if:</a:t>
            </a:r>
          </a:p>
          <a:p>
            <a:pPr lvl="1" eaLnBrk="1" hangingPunct="1">
              <a:lnSpc>
                <a:spcPct val="90000"/>
              </a:lnSpc>
            </a:pPr>
            <a:r>
              <a:rPr lang="en-US" altLang="en-US" sz="2000" dirty="0"/>
              <a:t>4 innings are completed (5 Int/Jr/Sr)</a:t>
            </a:r>
          </a:p>
          <a:p>
            <a:pPr lvl="1" eaLnBrk="1" hangingPunct="1">
              <a:lnSpc>
                <a:spcPct val="90000"/>
              </a:lnSpc>
            </a:pPr>
            <a:r>
              <a:rPr lang="en-US" altLang="en-US" sz="2000" b="1" i="1" dirty="0"/>
              <a:t>8 run rule</a:t>
            </a:r>
            <a:r>
              <a:rPr lang="en-US" altLang="en-US" sz="2000" dirty="0"/>
              <a:t> is in effect after 5 innings (6 Int/Jr/Sr)</a:t>
            </a:r>
          </a:p>
          <a:p>
            <a:pPr lvl="1" eaLnBrk="1" hangingPunct="1">
              <a:lnSpc>
                <a:spcPct val="90000"/>
              </a:lnSpc>
            </a:pPr>
            <a:r>
              <a:rPr lang="en-US" altLang="en-US" sz="2000" b="1" i="1" dirty="0"/>
              <a:t>10 run rule</a:t>
            </a:r>
            <a:r>
              <a:rPr lang="en-US" altLang="en-US" sz="2000" dirty="0"/>
              <a:t> is in effect after 4 innings (5 Int/Jr/Sr)</a:t>
            </a:r>
          </a:p>
          <a:p>
            <a:pPr lvl="1" eaLnBrk="1" hangingPunct="1">
              <a:lnSpc>
                <a:spcPct val="90000"/>
              </a:lnSpc>
            </a:pPr>
            <a:r>
              <a:rPr lang="en-US" altLang="en-US" sz="2000" b="1" dirty="0"/>
              <a:t>15 run rule </a:t>
            </a:r>
            <a:r>
              <a:rPr lang="en-US" altLang="en-US" sz="2000" dirty="0"/>
              <a:t>may be used after 3 innings (4 Int/Jr/Sr)</a:t>
            </a:r>
          </a:p>
          <a:p>
            <a:pPr lvl="1" eaLnBrk="1" hangingPunct="1">
              <a:lnSpc>
                <a:spcPct val="90000"/>
              </a:lnSpc>
            </a:pPr>
            <a:endParaRPr lang="en-US" altLang="en-US" sz="2000" b="1" dirty="0">
              <a:solidFill>
                <a:srgbClr val="FF0000"/>
              </a:solidFill>
            </a:endParaRPr>
          </a:p>
          <a:p>
            <a:pPr eaLnBrk="1" hangingPunct="1">
              <a:lnSpc>
                <a:spcPct val="90000"/>
              </a:lnSpc>
            </a:pPr>
            <a:r>
              <a:rPr lang="en-US" altLang="en-US" sz="2400" dirty="0"/>
              <a:t>If a game is called during an incomplete inning, the game ends at the end of the last completed inning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2594408E-BCF1-43B8-9516-7476263101A3}"/>
              </a:ext>
            </a:extLst>
          </p:cNvPr>
          <p:cNvSpPr>
            <a:spLocks noGrp="1" noChangeArrowheads="1"/>
          </p:cNvSpPr>
          <p:nvPr>
            <p:ph type="title"/>
          </p:nvPr>
        </p:nvSpPr>
        <p:spPr>
          <a:xfrm>
            <a:off x="457200" y="7938"/>
            <a:ext cx="8229600" cy="754062"/>
          </a:xfrm>
        </p:spPr>
        <p:txBody>
          <a:bodyPr/>
          <a:lstStyle/>
          <a:p>
            <a:pPr eaLnBrk="1" hangingPunct="1"/>
            <a:r>
              <a:rPr lang="en-US" altLang="en-US" dirty="0"/>
              <a:t>2026 District 8 Rules – Rule 4</a:t>
            </a:r>
          </a:p>
        </p:txBody>
      </p:sp>
      <p:sp>
        <p:nvSpPr>
          <p:cNvPr id="69635" name="Rectangle 3">
            <a:extLst>
              <a:ext uri="{FF2B5EF4-FFF2-40B4-BE49-F238E27FC236}">
                <a16:creationId xmlns:a16="http://schemas.microsoft.com/office/drawing/2014/main" id="{0025165B-AE7E-4B97-B884-ECB9B1D365B8}"/>
              </a:ext>
            </a:extLst>
          </p:cNvPr>
          <p:cNvSpPr>
            <a:spLocks noGrp="1" noChangeArrowheads="1"/>
          </p:cNvSpPr>
          <p:nvPr>
            <p:ph type="body" idx="1"/>
          </p:nvPr>
        </p:nvSpPr>
        <p:spPr>
          <a:xfrm>
            <a:off x="457200" y="990600"/>
            <a:ext cx="8229600" cy="5791200"/>
          </a:xfrm>
        </p:spPr>
        <p:txBody>
          <a:bodyPr/>
          <a:lstStyle/>
          <a:p>
            <a:pPr eaLnBrk="1" hangingPunct="1">
              <a:lnSpc>
                <a:spcPct val="90000"/>
              </a:lnSpc>
            </a:pPr>
            <a:r>
              <a:rPr lang="en-US" altLang="en-US" sz="2400" dirty="0"/>
              <a:t>A game may be </a:t>
            </a:r>
            <a:r>
              <a:rPr lang="en-US" altLang="en-US" sz="2400" dirty="0">
                <a:solidFill>
                  <a:srgbClr val="FF0000"/>
                </a:solidFill>
              </a:rPr>
              <a:t>forfeited</a:t>
            </a:r>
            <a:r>
              <a:rPr lang="en-US" altLang="en-US" sz="2400" dirty="0"/>
              <a:t> by the Umpire-in-Chief if:</a:t>
            </a:r>
          </a:p>
          <a:p>
            <a:pPr eaLnBrk="1" hangingPunct="1">
              <a:lnSpc>
                <a:spcPct val="90000"/>
              </a:lnSpc>
            </a:pPr>
            <a:r>
              <a:rPr lang="en-US" altLang="en-US" sz="1600" dirty="0">
                <a:solidFill>
                  <a:srgbClr val="FF0000"/>
                </a:solidFill>
              </a:rPr>
              <a:t>Note in District 8 Umpire will refer this to the Local League Board of Directors</a:t>
            </a:r>
          </a:p>
          <a:p>
            <a:pPr lvl="1" eaLnBrk="1" hangingPunct="1">
              <a:lnSpc>
                <a:spcPct val="90000"/>
              </a:lnSpc>
            </a:pPr>
            <a:r>
              <a:rPr lang="en-US" altLang="en-US" sz="2000" dirty="0"/>
              <a:t>A team fails to start play w/in 10 minutes of the apptd. time</a:t>
            </a:r>
          </a:p>
          <a:p>
            <a:pPr lvl="1" eaLnBrk="1" hangingPunct="1">
              <a:lnSpc>
                <a:spcPct val="90000"/>
              </a:lnSpc>
            </a:pPr>
            <a:r>
              <a:rPr lang="en-US" altLang="en-US" sz="2000" dirty="0"/>
              <a:t>A team refuses to continue play</a:t>
            </a:r>
          </a:p>
          <a:p>
            <a:pPr lvl="1" eaLnBrk="1" hangingPunct="1">
              <a:lnSpc>
                <a:spcPct val="90000"/>
              </a:lnSpc>
            </a:pPr>
            <a:r>
              <a:rPr lang="en-US" altLang="en-US" sz="2000" dirty="0"/>
              <a:t>A team fails to resume play w/in 1 min. after the umpire calls play</a:t>
            </a:r>
          </a:p>
          <a:p>
            <a:pPr lvl="1" eaLnBrk="1" hangingPunct="1">
              <a:lnSpc>
                <a:spcPct val="90000"/>
              </a:lnSpc>
            </a:pPr>
            <a:r>
              <a:rPr lang="en-US" altLang="en-US" sz="2000" dirty="0"/>
              <a:t>Fails to obey the umpires order to remove a player (reason. time)</a:t>
            </a:r>
          </a:p>
          <a:p>
            <a:pPr lvl="1" eaLnBrk="1" hangingPunct="1">
              <a:lnSpc>
                <a:spcPct val="90000"/>
              </a:lnSpc>
            </a:pPr>
            <a:r>
              <a:rPr lang="en-US" altLang="en-US" sz="2000" dirty="0"/>
              <a:t>Willfully and persistently violates any rules of the game</a:t>
            </a:r>
          </a:p>
          <a:p>
            <a:pPr lvl="1" eaLnBrk="1" hangingPunct="1">
              <a:lnSpc>
                <a:spcPct val="90000"/>
              </a:lnSpc>
            </a:pPr>
            <a:r>
              <a:rPr lang="en-US" altLang="en-US" sz="2000" dirty="0"/>
              <a:t>Employs tactics designed to delay or shorten the game</a:t>
            </a:r>
          </a:p>
          <a:p>
            <a:pPr lvl="1" eaLnBrk="1" hangingPunct="1">
              <a:lnSpc>
                <a:spcPct val="90000"/>
              </a:lnSpc>
            </a:pPr>
            <a:endParaRPr lang="en-US" altLang="en-US" sz="2000" dirty="0"/>
          </a:p>
          <a:p>
            <a:pPr eaLnBrk="1" hangingPunct="1">
              <a:lnSpc>
                <a:spcPct val="90000"/>
              </a:lnSpc>
            </a:pPr>
            <a:r>
              <a:rPr lang="en-US" altLang="en-US" sz="2400" dirty="0"/>
              <a:t>A game </a:t>
            </a:r>
            <a:r>
              <a:rPr lang="en-US" altLang="en-US" sz="2400" b="1" i="1" dirty="0"/>
              <a:t>may not be started or continued</a:t>
            </a:r>
            <a:r>
              <a:rPr lang="en-US" altLang="en-US" sz="2400" dirty="0"/>
              <a:t> w/ </a:t>
            </a:r>
            <a:r>
              <a:rPr lang="en-US" altLang="en-US" sz="2400" dirty="0">
                <a:solidFill>
                  <a:srgbClr val="FF0000"/>
                </a:solidFill>
              </a:rPr>
              <a:t>less than 9 players or 1 adult manger </a:t>
            </a:r>
            <a:r>
              <a:rPr lang="en-US" altLang="en-US" sz="2400" dirty="0"/>
              <a:t>or acting manger present</a:t>
            </a:r>
          </a:p>
          <a:p>
            <a:pPr marL="0" indent="0" eaLnBrk="1" hangingPunct="1">
              <a:lnSpc>
                <a:spcPct val="90000"/>
              </a:lnSpc>
              <a:buNone/>
            </a:pPr>
            <a:r>
              <a:rPr lang="en-US" altLang="en-US" sz="2400" dirty="0"/>
              <a:t>    (</a:t>
            </a:r>
            <a:r>
              <a:rPr lang="en-US" altLang="en-US" sz="2400" dirty="0">
                <a:solidFill>
                  <a:srgbClr val="0070C0"/>
                </a:solidFill>
              </a:rPr>
              <a:t>competitive divisions</a:t>
            </a:r>
            <a:r>
              <a:rPr lang="en-US" altLang="en-US" sz="2400" dirty="0"/>
              <a:t>)</a:t>
            </a:r>
          </a:p>
          <a:p>
            <a:pPr lvl="1" eaLnBrk="1" hangingPunct="1">
              <a:lnSpc>
                <a:spcPct val="90000"/>
              </a:lnSpc>
            </a:pPr>
            <a:r>
              <a:rPr lang="en-US" altLang="en-US" sz="2000" dirty="0"/>
              <a:t>4.16 Local League Option less than 8 players on each team.</a:t>
            </a:r>
          </a:p>
        </p:txBody>
      </p:sp>
    </p:spTree>
    <p:extLst>
      <p:ext uri="{BB962C8B-B14F-4D97-AF65-F5344CB8AC3E}">
        <p14:creationId xmlns:p14="http://schemas.microsoft.com/office/powerpoint/2010/main" val="4217607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1847C-61DA-0422-931F-5F68FF5FB1A1}"/>
              </a:ext>
            </a:extLst>
          </p:cNvPr>
          <p:cNvSpPr>
            <a:spLocks noGrp="1"/>
          </p:cNvSpPr>
          <p:nvPr>
            <p:ph type="ctrTitle"/>
          </p:nvPr>
        </p:nvSpPr>
        <p:spPr>
          <a:xfrm>
            <a:off x="3258946" y="1025633"/>
            <a:ext cx="5398994" cy="1381040"/>
          </a:xfrm>
        </p:spPr>
        <p:txBody>
          <a:bodyPr>
            <a:normAutofit fontScale="90000"/>
          </a:bodyPr>
          <a:lstStyle/>
          <a:p>
            <a:r>
              <a:rPr lang="en-US" sz="3000" b="1" dirty="0"/>
              <a:t>2026 AZ District 8</a:t>
            </a:r>
            <a:br>
              <a:rPr lang="en-US" sz="3000" b="1" dirty="0"/>
            </a:br>
            <a:r>
              <a:rPr lang="en-US" sz="3000" b="1" dirty="0"/>
              <a:t>Umpire Clinic</a:t>
            </a:r>
            <a:br>
              <a:rPr lang="en-US" sz="3000" b="1" dirty="0"/>
            </a:br>
            <a:endParaRPr lang="en-US" sz="3000" b="1" dirty="0"/>
          </a:p>
        </p:txBody>
      </p:sp>
      <p:sp>
        <p:nvSpPr>
          <p:cNvPr id="3" name="Subtitle 2">
            <a:extLst>
              <a:ext uri="{FF2B5EF4-FFF2-40B4-BE49-F238E27FC236}">
                <a16:creationId xmlns:a16="http://schemas.microsoft.com/office/drawing/2014/main" id="{4E7E96C9-508F-C663-75E9-FD9B36ACA3E2}"/>
              </a:ext>
            </a:extLst>
          </p:cNvPr>
          <p:cNvSpPr>
            <a:spLocks noGrp="1"/>
          </p:cNvSpPr>
          <p:nvPr>
            <p:ph type="subTitle" idx="1"/>
          </p:nvPr>
        </p:nvSpPr>
        <p:spPr>
          <a:xfrm>
            <a:off x="107577" y="2547867"/>
            <a:ext cx="2819951" cy="1241822"/>
          </a:xfrm>
        </p:spPr>
        <p:txBody>
          <a:bodyPr>
            <a:normAutofit fontScale="62500" lnSpcReduction="20000"/>
          </a:bodyPr>
          <a:lstStyle/>
          <a:p>
            <a:r>
              <a:rPr lang="en-US" b="1" dirty="0"/>
              <a:t>When</a:t>
            </a:r>
          </a:p>
          <a:p>
            <a:pPr>
              <a:spcBef>
                <a:spcPts val="0"/>
              </a:spcBef>
            </a:pPr>
            <a:r>
              <a:rPr lang="en-US" dirty="0">
                <a:solidFill>
                  <a:srgbClr val="FF0000"/>
                </a:solidFill>
              </a:rPr>
              <a:t>Sat. March 14</a:t>
            </a:r>
            <a:r>
              <a:rPr lang="en-US" baseline="30000" dirty="0">
                <a:solidFill>
                  <a:srgbClr val="FF0000"/>
                </a:solidFill>
              </a:rPr>
              <a:t>th</a:t>
            </a:r>
            <a:r>
              <a:rPr lang="en-US" dirty="0">
                <a:solidFill>
                  <a:srgbClr val="FF0000"/>
                </a:solidFill>
              </a:rPr>
              <a:t>, 2026</a:t>
            </a:r>
          </a:p>
          <a:p>
            <a:pPr>
              <a:spcBef>
                <a:spcPts val="0"/>
              </a:spcBef>
            </a:pPr>
            <a:r>
              <a:rPr lang="en-US" dirty="0">
                <a:solidFill>
                  <a:srgbClr val="FF0000"/>
                </a:solidFill>
              </a:rPr>
              <a:t>9am -3pm</a:t>
            </a:r>
          </a:p>
          <a:p>
            <a:pPr>
              <a:spcBef>
                <a:spcPts val="0"/>
              </a:spcBef>
            </a:pPr>
            <a:r>
              <a:rPr lang="en-US" dirty="0">
                <a:solidFill>
                  <a:srgbClr val="FF0000"/>
                </a:solidFill>
              </a:rPr>
              <a:t>Lunch Provided</a:t>
            </a:r>
          </a:p>
        </p:txBody>
      </p:sp>
      <p:pic>
        <p:nvPicPr>
          <p:cNvPr id="4" name="Picture 3">
            <a:extLst>
              <a:ext uri="{FF2B5EF4-FFF2-40B4-BE49-F238E27FC236}">
                <a16:creationId xmlns:a16="http://schemas.microsoft.com/office/drawing/2014/main" id="{06FE63C6-DFEF-6F7D-7A7A-81B47FEFC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77" y="958102"/>
            <a:ext cx="2819951" cy="1352879"/>
          </a:xfrm>
          <a:prstGeom prst="rect">
            <a:avLst/>
          </a:prstGeom>
        </p:spPr>
      </p:pic>
      <p:pic>
        <p:nvPicPr>
          <p:cNvPr id="5" name="Picture 4">
            <a:extLst>
              <a:ext uri="{FF2B5EF4-FFF2-40B4-BE49-F238E27FC236}">
                <a16:creationId xmlns:a16="http://schemas.microsoft.com/office/drawing/2014/main" id="{F69E2A65-52FF-4928-55FF-EB3CF0A936F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42947" y="4772220"/>
            <a:ext cx="1593476" cy="1195549"/>
          </a:xfrm>
          <a:prstGeom prst="rect">
            <a:avLst/>
          </a:prstGeom>
        </p:spPr>
      </p:pic>
      <p:sp>
        <p:nvSpPr>
          <p:cNvPr id="6" name="Subtitle 2">
            <a:extLst>
              <a:ext uri="{FF2B5EF4-FFF2-40B4-BE49-F238E27FC236}">
                <a16:creationId xmlns:a16="http://schemas.microsoft.com/office/drawing/2014/main" id="{8AFAF93A-DB3C-E0A9-C7C2-7CEC7CF1B1F3}"/>
              </a:ext>
            </a:extLst>
          </p:cNvPr>
          <p:cNvSpPr txBox="1">
            <a:spLocks/>
          </p:cNvSpPr>
          <p:nvPr/>
        </p:nvSpPr>
        <p:spPr>
          <a:xfrm>
            <a:off x="107577" y="3698956"/>
            <a:ext cx="2819951"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Where:</a:t>
            </a:r>
          </a:p>
          <a:p>
            <a:pPr>
              <a:spcBef>
                <a:spcPts val="0"/>
              </a:spcBef>
            </a:pPr>
            <a:r>
              <a:rPr lang="en-US" sz="1800" dirty="0">
                <a:solidFill>
                  <a:srgbClr val="FF0000"/>
                </a:solidFill>
              </a:rPr>
              <a:t>Stone1 </a:t>
            </a:r>
          </a:p>
          <a:p>
            <a:pPr>
              <a:spcBef>
                <a:spcPts val="0"/>
              </a:spcBef>
            </a:pPr>
            <a:r>
              <a:rPr lang="en-US" sz="1800" dirty="0">
                <a:solidFill>
                  <a:srgbClr val="FF0000"/>
                </a:solidFill>
              </a:rPr>
              <a:t>Sierra Vista AZ</a:t>
            </a:r>
          </a:p>
          <a:p>
            <a:endParaRPr lang="en-US" sz="1800" dirty="0">
              <a:solidFill>
                <a:srgbClr val="FF0000"/>
              </a:solidFill>
            </a:endParaRPr>
          </a:p>
        </p:txBody>
      </p:sp>
      <p:sp>
        <p:nvSpPr>
          <p:cNvPr id="7" name="Subtitle 2">
            <a:extLst>
              <a:ext uri="{FF2B5EF4-FFF2-40B4-BE49-F238E27FC236}">
                <a16:creationId xmlns:a16="http://schemas.microsoft.com/office/drawing/2014/main" id="{261A777F-08C1-8B0D-4C41-DB85CF328ABB}"/>
              </a:ext>
            </a:extLst>
          </p:cNvPr>
          <p:cNvSpPr txBox="1">
            <a:spLocks/>
          </p:cNvSpPr>
          <p:nvPr/>
        </p:nvSpPr>
        <p:spPr>
          <a:xfrm>
            <a:off x="107577" y="4678423"/>
            <a:ext cx="3030915" cy="1289345"/>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Questions?</a:t>
            </a:r>
          </a:p>
          <a:p>
            <a:pPr>
              <a:spcBef>
                <a:spcPts val="0"/>
              </a:spcBef>
            </a:pPr>
            <a:r>
              <a:rPr lang="en-US" sz="1800" b="1" dirty="0"/>
              <a:t>John Hildreth</a:t>
            </a:r>
          </a:p>
          <a:p>
            <a:pPr>
              <a:spcBef>
                <a:spcPts val="0"/>
              </a:spcBef>
            </a:pPr>
            <a:r>
              <a:rPr lang="en-US" sz="1800" b="1" dirty="0"/>
              <a:t>John_hildrethii@msn.com</a:t>
            </a:r>
          </a:p>
          <a:p>
            <a:pPr>
              <a:spcBef>
                <a:spcPts val="0"/>
              </a:spcBef>
            </a:pPr>
            <a:r>
              <a:rPr lang="en-US" sz="1800" b="1" dirty="0"/>
              <a:t>Cell: 520-227-9257</a:t>
            </a:r>
          </a:p>
          <a:p>
            <a:pPr>
              <a:spcBef>
                <a:spcPts val="0"/>
              </a:spcBef>
            </a:pPr>
            <a:r>
              <a:rPr lang="en-US" sz="1800" b="1" dirty="0">
                <a:solidFill>
                  <a:srgbClr val="FF0000"/>
                </a:solidFill>
              </a:rPr>
              <a:t>*Please RSVP*</a:t>
            </a:r>
            <a:endParaRPr lang="en-US" sz="1800" dirty="0">
              <a:solidFill>
                <a:srgbClr val="FF0000"/>
              </a:solidFill>
            </a:endParaRPr>
          </a:p>
        </p:txBody>
      </p:sp>
      <p:sp>
        <p:nvSpPr>
          <p:cNvPr id="8" name="Subtitle 2">
            <a:extLst>
              <a:ext uri="{FF2B5EF4-FFF2-40B4-BE49-F238E27FC236}">
                <a16:creationId xmlns:a16="http://schemas.microsoft.com/office/drawing/2014/main" id="{83611C4D-4420-888F-0B9A-52BE2FD0C306}"/>
              </a:ext>
            </a:extLst>
          </p:cNvPr>
          <p:cNvSpPr txBox="1">
            <a:spLocks/>
          </p:cNvSpPr>
          <p:nvPr/>
        </p:nvSpPr>
        <p:spPr>
          <a:xfrm>
            <a:off x="5896535" y="2406673"/>
            <a:ext cx="2591351" cy="2365547"/>
          </a:xfrm>
          <a:prstGeom prst="rect">
            <a:avLst/>
          </a:prstGeom>
        </p:spPr>
        <p:txBody>
          <a:bodyPr vert="horz" lIns="68580" tIns="34290" rIns="68580" bIns="3429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What is covered</a:t>
            </a:r>
          </a:p>
          <a:p>
            <a:r>
              <a:rPr lang="en-US" sz="1500" dirty="0"/>
              <a:t>New Updated Plate Mechanics</a:t>
            </a:r>
          </a:p>
          <a:p>
            <a:r>
              <a:rPr lang="en-US" sz="1500" dirty="0"/>
              <a:t>Field Mechanics / Positioning</a:t>
            </a:r>
          </a:p>
          <a:p>
            <a:r>
              <a:rPr lang="en-US" sz="1500" dirty="0"/>
              <a:t>Game Management</a:t>
            </a:r>
          </a:p>
          <a:p>
            <a:r>
              <a:rPr lang="en-US" sz="1500" dirty="0"/>
              <a:t>Timing / Communication</a:t>
            </a:r>
          </a:p>
          <a:p>
            <a:r>
              <a:rPr lang="en-US" sz="1500" dirty="0"/>
              <a:t>Based on Little League International Instruction</a:t>
            </a:r>
          </a:p>
          <a:p>
            <a:endParaRPr lang="en-US" sz="1500" dirty="0"/>
          </a:p>
          <a:p>
            <a:r>
              <a:rPr lang="en-US" sz="1500" dirty="0"/>
              <a:t>Please bring your Umpire Mask if you have one, and dress as a base umpire if possible.</a:t>
            </a:r>
          </a:p>
          <a:p>
            <a:endParaRPr lang="en-US" sz="1800" dirty="0">
              <a:solidFill>
                <a:srgbClr val="FF0000"/>
              </a:solidFill>
            </a:endParaRPr>
          </a:p>
        </p:txBody>
      </p:sp>
      <p:pic>
        <p:nvPicPr>
          <p:cNvPr id="1026" name="Picture 2" descr="Baseball Players,Umpires&amp;Managers. – LINE stickers | LINE STORE">
            <a:extLst>
              <a:ext uri="{FF2B5EF4-FFF2-40B4-BE49-F238E27FC236}">
                <a16:creationId xmlns:a16="http://schemas.microsoft.com/office/drawing/2014/main" id="{D99A3103-1EAA-B526-64A9-5DE79619B0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528" y="2406673"/>
            <a:ext cx="3030915" cy="331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800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72A1E60-746F-45A7-B269-1AF83A66D89C}"/>
              </a:ext>
            </a:extLst>
          </p:cNvPr>
          <p:cNvSpPr>
            <a:spLocks noGrp="1" noChangeArrowheads="1"/>
          </p:cNvSpPr>
          <p:nvPr>
            <p:ph type="title"/>
          </p:nvPr>
        </p:nvSpPr>
        <p:spPr>
          <a:xfrm>
            <a:off x="304800" y="152400"/>
            <a:ext cx="8382000" cy="1143000"/>
          </a:xfrm>
        </p:spPr>
        <p:txBody>
          <a:bodyPr/>
          <a:lstStyle/>
          <a:p>
            <a:pPr eaLnBrk="1" hangingPunct="1"/>
            <a:r>
              <a:rPr lang="en-US" altLang="en-US" sz="4000" dirty="0"/>
              <a:t>2026 District 8 Rules – Appeal</a:t>
            </a:r>
          </a:p>
        </p:txBody>
      </p:sp>
      <p:sp>
        <p:nvSpPr>
          <p:cNvPr id="61443" name="Rectangle 3">
            <a:extLst>
              <a:ext uri="{FF2B5EF4-FFF2-40B4-BE49-F238E27FC236}">
                <a16:creationId xmlns:a16="http://schemas.microsoft.com/office/drawing/2014/main" id="{C1FDC24B-623C-416F-8A20-5BBE4026E651}"/>
              </a:ext>
            </a:extLst>
          </p:cNvPr>
          <p:cNvSpPr>
            <a:spLocks noGrp="1" noChangeArrowheads="1"/>
          </p:cNvSpPr>
          <p:nvPr>
            <p:ph type="body" idx="1"/>
          </p:nvPr>
        </p:nvSpPr>
        <p:spPr>
          <a:xfrm>
            <a:off x="457200" y="1600200"/>
            <a:ext cx="3962400" cy="2971800"/>
          </a:xfrm>
        </p:spPr>
        <p:txBody>
          <a:bodyPr/>
          <a:lstStyle/>
          <a:p>
            <a:pPr eaLnBrk="1" hangingPunct="1"/>
            <a:r>
              <a:rPr lang="en-US" altLang="en-US" sz="2800" dirty="0"/>
              <a:t>Live Ball (Rule 7.10)</a:t>
            </a:r>
          </a:p>
          <a:p>
            <a:pPr eaLnBrk="1" hangingPunct="1"/>
            <a:r>
              <a:rPr lang="en-US" altLang="en-US" sz="2800" dirty="0"/>
              <a:t>Re-touch</a:t>
            </a:r>
          </a:p>
          <a:p>
            <a:pPr eaLnBrk="1" hangingPunct="1"/>
            <a:r>
              <a:rPr lang="en-US" altLang="en-US" sz="2800" dirty="0"/>
              <a:t>Missed base</a:t>
            </a:r>
          </a:p>
          <a:p>
            <a:pPr eaLnBrk="1" hangingPunct="1"/>
            <a:r>
              <a:rPr lang="en-US" altLang="en-US" sz="2800" dirty="0"/>
              <a:t>Return to first base</a:t>
            </a:r>
          </a:p>
          <a:p>
            <a:pPr eaLnBrk="1" hangingPunct="1"/>
            <a:r>
              <a:rPr lang="en-US" altLang="en-US" sz="2800" dirty="0"/>
              <a:t>Touch home base</a:t>
            </a:r>
          </a:p>
        </p:txBody>
      </p:sp>
      <p:sp>
        <p:nvSpPr>
          <p:cNvPr id="5" name="Rectangle 3">
            <a:extLst>
              <a:ext uri="{FF2B5EF4-FFF2-40B4-BE49-F238E27FC236}">
                <a16:creationId xmlns:a16="http://schemas.microsoft.com/office/drawing/2014/main" id="{3237D59C-4911-4C60-8631-43868D753753}"/>
              </a:ext>
            </a:extLst>
          </p:cNvPr>
          <p:cNvSpPr txBox="1">
            <a:spLocks noChangeArrowheads="1"/>
          </p:cNvSpPr>
          <p:nvPr/>
        </p:nvSpPr>
        <p:spPr bwMode="auto">
          <a:xfrm>
            <a:off x="4724402" y="1600200"/>
            <a:ext cx="4419598" cy="2971800"/>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r>
              <a:rPr lang="en-US" altLang="en-US" sz="2800" kern="0" dirty="0">
                <a:solidFill>
                  <a:srgbClr val="000000"/>
                </a:solidFill>
              </a:rPr>
              <a:t>Dead Ball (Rule 6.06/7)</a:t>
            </a:r>
          </a:p>
          <a:p>
            <a:pPr eaLnBrk="1" hangingPunct="1">
              <a:defRPr/>
            </a:pPr>
            <a:r>
              <a:rPr lang="en-US" altLang="en-US" sz="2800" kern="0" dirty="0">
                <a:solidFill>
                  <a:srgbClr val="000000"/>
                </a:solidFill>
              </a:rPr>
              <a:t>Batting out of Turn</a:t>
            </a:r>
          </a:p>
          <a:p>
            <a:pPr eaLnBrk="1" hangingPunct="1">
              <a:defRPr/>
            </a:pPr>
            <a:r>
              <a:rPr lang="en-US" altLang="en-US" sz="2800" kern="0" dirty="0">
                <a:solidFill>
                  <a:srgbClr val="000000"/>
                </a:solidFill>
              </a:rPr>
              <a:t>Illegal Bat</a:t>
            </a:r>
          </a:p>
        </p:txBody>
      </p:sp>
      <p:pic>
        <p:nvPicPr>
          <p:cNvPr id="61445" name="Picture 2">
            <a:extLst>
              <a:ext uri="{FF2B5EF4-FFF2-40B4-BE49-F238E27FC236}">
                <a16:creationId xmlns:a16="http://schemas.microsoft.com/office/drawing/2014/main" id="{97FAC13F-0DFD-4AE3-8A14-A0FDEB822A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389313"/>
            <a:ext cx="2667000"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139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4372246-D820-402C-99AC-3B095E583C5E}"/>
              </a:ext>
            </a:extLst>
          </p:cNvPr>
          <p:cNvSpPr>
            <a:spLocks noGrp="1" noChangeArrowheads="1"/>
          </p:cNvSpPr>
          <p:nvPr>
            <p:ph type="title"/>
          </p:nvPr>
        </p:nvSpPr>
        <p:spPr>
          <a:xfrm>
            <a:off x="457200" y="0"/>
            <a:ext cx="8229600" cy="990600"/>
          </a:xfrm>
        </p:spPr>
        <p:txBody>
          <a:bodyPr/>
          <a:lstStyle/>
          <a:p>
            <a:pPr eaLnBrk="1" hangingPunct="1"/>
            <a:r>
              <a:rPr lang="en-US" altLang="en-US" dirty="0"/>
              <a:t>2026 District 8 Rules – Rule 4</a:t>
            </a:r>
          </a:p>
        </p:txBody>
      </p:sp>
      <p:sp>
        <p:nvSpPr>
          <p:cNvPr id="71683" name="Rectangle 3">
            <a:extLst>
              <a:ext uri="{FF2B5EF4-FFF2-40B4-BE49-F238E27FC236}">
                <a16:creationId xmlns:a16="http://schemas.microsoft.com/office/drawing/2014/main" id="{59C50217-633D-41D6-A4AB-403FFDD1D3F7}"/>
              </a:ext>
            </a:extLst>
          </p:cNvPr>
          <p:cNvSpPr>
            <a:spLocks noGrp="1" noChangeArrowheads="1"/>
          </p:cNvSpPr>
          <p:nvPr>
            <p:ph type="body" idx="1"/>
          </p:nvPr>
        </p:nvSpPr>
        <p:spPr>
          <a:xfrm>
            <a:off x="457200" y="990600"/>
            <a:ext cx="8229600" cy="5410200"/>
          </a:xfrm>
        </p:spPr>
        <p:txBody>
          <a:bodyPr/>
          <a:lstStyle/>
          <a:p>
            <a:pPr eaLnBrk="1" hangingPunct="1">
              <a:lnSpc>
                <a:spcPct val="90000"/>
              </a:lnSpc>
              <a:buFontTx/>
              <a:buNone/>
            </a:pPr>
            <a:r>
              <a:rPr lang="en-US" altLang="en-US" u="sng" dirty="0"/>
              <a:t>Protesting the Game</a:t>
            </a:r>
            <a:r>
              <a:rPr lang="en-US" altLang="en-US" dirty="0"/>
              <a:t>:</a:t>
            </a:r>
          </a:p>
          <a:p>
            <a:pPr eaLnBrk="1" hangingPunct="1">
              <a:lnSpc>
                <a:spcPct val="90000"/>
              </a:lnSpc>
            </a:pPr>
            <a:r>
              <a:rPr lang="en-US" altLang="en-US" sz="2400" dirty="0"/>
              <a:t>No protest shall be considered on a decision involving an </a:t>
            </a:r>
            <a:r>
              <a:rPr lang="en-US" altLang="en-US" sz="2400" dirty="0">
                <a:solidFill>
                  <a:srgbClr val="00B050"/>
                </a:solidFill>
              </a:rPr>
              <a:t>umpire’s</a:t>
            </a:r>
            <a:r>
              <a:rPr lang="en-US" altLang="en-US" sz="2400" dirty="0"/>
              <a:t> </a:t>
            </a:r>
            <a:r>
              <a:rPr lang="en-US" altLang="en-US" sz="2400" dirty="0">
                <a:solidFill>
                  <a:srgbClr val="00B050"/>
                </a:solidFill>
              </a:rPr>
              <a:t>judgment</a:t>
            </a:r>
          </a:p>
          <a:p>
            <a:pPr eaLnBrk="1" hangingPunct="1">
              <a:lnSpc>
                <a:spcPct val="90000"/>
              </a:lnSpc>
            </a:pPr>
            <a:endParaRPr lang="en-US" altLang="en-US" sz="2400" dirty="0"/>
          </a:p>
          <a:p>
            <a:pPr eaLnBrk="1" hangingPunct="1">
              <a:lnSpc>
                <a:spcPct val="90000"/>
              </a:lnSpc>
            </a:pPr>
            <a:r>
              <a:rPr lang="en-US" altLang="en-US" sz="2400" dirty="0"/>
              <a:t>Only the </a:t>
            </a:r>
            <a:r>
              <a:rPr lang="en-US" altLang="en-US" sz="2400" dirty="0">
                <a:solidFill>
                  <a:srgbClr val="FF0000"/>
                </a:solidFill>
              </a:rPr>
              <a:t>manager</a:t>
            </a:r>
            <a:r>
              <a:rPr lang="en-US" altLang="en-US" sz="2400" dirty="0"/>
              <a:t> has the right to protest a game</a:t>
            </a:r>
          </a:p>
          <a:p>
            <a:pPr eaLnBrk="1" hangingPunct="1">
              <a:lnSpc>
                <a:spcPct val="90000"/>
              </a:lnSpc>
            </a:pPr>
            <a:endParaRPr lang="en-US" altLang="en-US" sz="2400" dirty="0"/>
          </a:p>
          <a:p>
            <a:pPr eaLnBrk="1" hangingPunct="1">
              <a:lnSpc>
                <a:spcPct val="90000"/>
              </a:lnSpc>
            </a:pPr>
            <a:r>
              <a:rPr lang="en-US" altLang="en-US" sz="2400" dirty="0"/>
              <a:t>Protests must be made before </a:t>
            </a:r>
            <a:r>
              <a:rPr lang="en-US" altLang="en-US" sz="2400" dirty="0">
                <a:solidFill>
                  <a:srgbClr val="FF0000"/>
                </a:solidFill>
              </a:rPr>
              <a:t>any succeeding play</a:t>
            </a:r>
          </a:p>
          <a:p>
            <a:pPr eaLnBrk="1" hangingPunct="1">
              <a:lnSpc>
                <a:spcPct val="90000"/>
              </a:lnSpc>
            </a:pPr>
            <a:endParaRPr lang="en-US" altLang="en-US" sz="2400" dirty="0"/>
          </a:p>
          <a:p>
            <a:pPr eaLnBrk="1" hangingPunct="1">
              <a:lnSpc>
                <a:spcPct val="90000"/>
              </a:lnSpc>
            </a:pPr>
            <a:r>
              <a:rPr lang="en-US" altLang="en-US" sz="2400" dirty="0"/>
              <a:t>Protests must be submitted in writing to the league president </a:t>
            </a:r>
            <a:r>
              <a:rPr lang="en-US" altLang="en-US" sz="2400" dirty="0">
                <a:solidFill>
                  <a:srgbClr val="00B050"/>
                </a:solidFill>
              </a:rPr>
              <a:t>within 24 hours</a:t>
            </a:r>
          </a:p>
          <a:p>
            <a:pPr eaLnBrk="1" hangingPunct="1">
              <a:lnSpc>
                <a:spcPct val="90000"/>
              </a:lnSpc>
            </a:pPr>
            <a:endParaRPr lang="en-US" altLang="en-US" sz="2400" dirty="0"/>
          </a:p>
          <a:p>
            <a:pPr eaLnBrk="1" hangingPunct="1">
              <a:lnSpc>
                <a:spcPct val="90000"/>
              </a:lnSpc>
            </a:pPr>
            <a:r>
              <a:rPr lang="en-US" altLang="en-US" sz="2400" dirty="0"/>
              <a:t>A committee reviews all protests (Pres, PA, UIC, +1 officer who is not a manager)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DBEF50FF-CB1C-46CA-A65C-9DE6D1BEF0E5}"/>
              </a:ext>
            </a:extLst>
          </p:cNvPr>
          <p:cNvSpPr>
            <a:spLocks noGrp="1" noChangeArrowheads="1"/>
          </p:cNvSpPr>
          <p:nvPr>
            <p:ph type="title"/>
          </p:nvPr>
        </p:nvSpPr>
        <p:spPr>
          <a:xfrm>
            <a:off x="419100" y="0"/>
            <a:ext cx="8229600" cy="990600"/>
          </a:xfrm>
        </p:spPr>
        <p:txBody>
          <a:bodyPr/>
          <a:lstStyle/>
          <a:p>
            <a:pPr eaLnBrk="1" hangingPunct="1"/>
            <a:r>
              <a:rPr lang="en-US" altLang="en-US" dirty="0"/>
              <a:t>2026 District 8 Rules – Rule 5</a:t>
            </a:r>
          </a:p>
        </p:txBody>
      </p:sp>
      <p:sp>
        <p:nvSpPr>
          <p:cNvPr id="73731" name="Rectangle 3">
            <a:extLst>
              <a:ext uri="{FF2B5EF4-FFF2-40B4-BE49-F238E27FC236}">
                <a16:creationId xmlns:a16="http://schemas.microsoft.com/office/drawing/2014/main" id="{89368C0B-91A5-4F7D-9871-57E48E1FDAF6}"/>
              </a:ext>
            </a:extLst>
          </p:cNvPr>
          <p:cNvSpPr>
            <a:spLocks noGrp="1" noChangeArrowheads="1"/>
          </p:cNvSpPr>
          <p:nvPr>
            <p:ph type="body" idx="1"/>
          </p:nvPr>
        </p:nvSpPr>
        <p:spPr>
          <a:xfrm>
            <a:off x="152400" y="609600"/>
            <a:ext cx="8763000" cy="6019800"/>
          </a:xfrm>
        </p:spPr>
        <p:txBody>
          <a:bodyPr/>
          <a:lstStyle/>
          <a:p>
            <a:pPr eaLnBrk="1" hangingPunct="1">
              <a:lnSpc>
                <a:spcPct val="90000"/>
              </a:lnSpc>
              <a:buFontTx/>
              <a:buNone/>
            </a:pPr>
            <a:endParaRPr lang="en-US" altLang="en-US" sz="2400" dirty="0"/>
          </a:p>
          <a:p>
            <a:pPr eaLnBrk="1" hangingPunct="1">
              <a:lnSpc>
                <a:spcPct val="90000"/>
              </a:lnSpc>
            </a:pPr>
            <a:r>
              <a:rPr lang="en-US" altLang="en-US" sz="2400" dirty="0"/>
              <a:t>Only </a:t>
            </a:r>
            <a:r>
              <a:rPr lang="en-US" altLang="en-US" sz="2400" dirty="0">
                <a:solidFill>
                  <a:srgbClr val="00B050"/>
                </a:solidFill>
              </a:rPr>
              <a:t>one offensive timeout </a:t>
            </a:r>
            <a:r>
              <a:rPr lang="en-US" altLang="en-US" sz="2400" dirty="0"/>
              <a:t>is permitted per inning</a:t>
            </a:r>
          </a:p>
          <a:p>
            <a:pPr eaLnBrk="1" hangingPunct="1">
              <a:lnSpc>
                <a:spcPct val="90000"/>
              </a:lnSpc>
            </a:pPr>
            <a:endParaRPr lang="en-US" altLang="en-US" sz="2400" dirty="0"/>
          </a:p>
          <a:p>
            <a:pPr eaLnBrk="1" hangingPunct="1">
              <a:lnSpc>
                <a:spcPct val="90000"/>
              </a:lnSpc>
            </a:pPr>
            <a:r>
              <a:rPr lang="en-US" altLang="en-US" sz="2400" dirty="0"/>
              <a:t>Base runner hit by a fair batted ball (before it touches an infielder) is out (even if they are standing on a base)</a:t>
            </a:r>
          </a:p>
          <a:p>
            <a:pPr lvl="1" eaLnBrk="1" hangingPunct="1">
              <a:lnSpc>
                <a:spcPct val="90000"/>
              </a:lnSpc>
            </a:pPr>
            <a:r>
              <a:rPr lang="en-US" altLang="en-US" sz="2000" dirty="0"/>
              <a:t>Ball is dead and batter is awarded first base</a:t>
            </a:r>
          </a:p>
          <a:p>
            <a:pPr lvl="1" eaLnBrk="1" hangingPunct="1">
              <a:lnSpc>
                <a:spcPct val="90000"/>
              </a:lnSpc>
            </a:pPr>
            <a:r>
              <a:rPr lang="en-US" altLang="en-US" sz="2000" dirty="0"/>
              <a:t>If batted ball hits an umpire before it passes a defensive player the batter is awarded first base (runners advance if forced)</a:t>
            </a:r>
          </a:p>
          <a:p>
            <a:pPr lvl="1" eaLnBrk="1" hangingPunct="1">
              <a:lnSpc>
                <a:spcPct val="90000"/>
              </a:lnSpc>
            </a:pPr>
            <a:r>
              <a:rPr lang="en-US" altLang="en-US" sz="2000" dirty="0"/>
              <a:t>Runner hit by a fair batted ball that has passed an infielder (other than the pitcher) is not out and the ball remains in play</a:t>
            </a:r>
          </a:p>
          <a:p>
            <a:pPr lvl="1" eaLnBrk="1" hangingPunct="1">
              <a:lnSpc>
                <a:spcPct val="90000"/>
              </a:lnSpc>
            </a:pPr>
            <a:endParaRPr lang="en-US" altLang="en-US" sz="2000" dirty="0"/>
          </a:p>
          <a:p>
            <a:pPr eaLnBrk="1" hangingPunct="1">
              <a:lnSpc>
                <a:spcPct val="90000"/>
              </a:lnSpc>
            </a:pPr>
            <a:r>
              <a:rPr lang="en-US" altLang="en-US" sz="2400" dirty="0"/>
              <a:t>Thrown ball accidentally touching a base coach is live;   Pitched or thrown ball touching an umpire is live</a:t>
            </a:r>
          </a:p>
          <a:p>
            <a:pPr eaLnBrk="1" hangingPunct="1">
              <a:lnSpc>
                <a:spcPct val="90000"/>
              </a:lnSpc>
            </a:pPr>
            <a:endParaRPr lang="en-US" altLang="en-US" sz="2400" dirty="0"/>
          </a:p>
          <a:p>
            <a:pPr eaLnBrk="1" hangingPunct="1">
              <a:lnSpc>
                <a:spcPct val="90000"/>
              </a:lnSpc>
            </a:pPr>
            <a:r>
              <a:rPr lang="en-US" altLang="en-US" sz="2400" dirty="0"/>
              <a:t>The ball becomes dead when an umpire calls/signals time</a:t>
            </a:r>
          </a:p>
          <a:p>
            <a:pPr lvl="1" eaLnBrk="1" hangingPunct="1">
              <a:lnSpc>
                <a:spcPct val="90000"/>
              </a:lnSpc>
            </a:pPr>
            <a:r>
              <a:rPr lang="en-US" altLang="en-US" sz="2000" dirty="0"/>
              <a:t>Play resumes when the pitcher takes position on the pitchers plate with the ball in his possession and the plate umpire calls </a:t>
            </a:r>
            <a:r>
              <a:rPr lang="en-US" altLang="en-US" sz="2000" dirty="0">
                <a:solidFill>
                  <a:srgbClr val="00B050"/>
                </a:solidFill>
              </a:rPr>
              <a:t>“Play”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62479961-B466-4C36-B147-E4F3C9B5802D}"/>
              </a:ext>
            </a:extLst>
          </p:cNvPr>
          <p:cNvSpPr>
            <a:spLocks noGrp="1" noChangeArrowheads="1"/>
          </p:cNvSpPr>
          <p:nvPr>
            <p:ph type="title"/>
          </p:nvPr>
        </p:nvSpPr>
        <p:spPr>
          <a:xfrm>
            <a:off x="457200" y="17463"/>
            <a:ext cx="8229600" cy="820737"/>
          </a:xfrm>
        </p:spPr>
        <p:txBody>
          <a:bodyPr/>
          <a:lstStyle/>
          <a:p>
            <a:pPr eaLnBrk="1" hangingPunct="1"/>
            <a:r>
              <a:rPr lang="en-US" altLang="en-US" dirty="0"/>
              <a:t>2026 District 8 Rules – Rule 6</a:t>
            </a:r>
          </a:p>
        </p:txBody>
      </p:sp>
      <p:sp>
        <p:nvSpPr>
          <p:cNvPr id="75779" name="Rectangle 3">
            <a:extLst>
              <a:ext uri="{FF2B5EF4-FFF2-40B4-BE49-F238E27FC236}">
                <a16:creationId xmlns:a16="http://schemas.microsoft.com/office/drawing/2014/main" id="{B8221B85-9448-4BED-AB05-F8F501B0C5CA}"/>
              </a:ext>
            </a:extLst>
          </p:cNvPr>
          <p:cNvSpPr>
            <a:spLocks noGrp="1" noChangeArrowheads="1"/>
          </p:cNvSpPr>
          <p:nvPr>
            <p:ph type="body" idx="1"/>
          </p:nvPr>
        </p:nvSpPr>
        <p:spPr>
          <a:xfrm>
            <a:off x="266700" y="1066800"/>
            <a:ext cx="8610600" cy="5715000"/>
          </a:xfrm>
        </p:spPr>
        <p:txBody>
          <a:bodyPr/>
          <a:lstStyle/>
          <a:p>
            <a:pPr eaLnBrk="1" hangingPunct="1">
              <a:lnSpc>
                <a:spcPct val="80000"/>
              </a:lnSpc>
            </a:pPr>
            <a:r>
              <a:rPr lang="en-US" altLang="en-US" sz="2400" dirty="0"/>
              <a:t>After entering the Batter’s Box, the </a:t>
            </a:r>
            <a:r>
              <a:rPr lang="en-US" altLang="en-US" sz="2400" dirty="0">
                <a:solidFill>
                  <a:srgbClr val="FF0000"/>
                </a:solidFill>
              </a:rPr>
              <a:t>batter must remain in the box with at least one foot</a:t>
            </a:r>
            <a:r>
              <a:rPr lang="en-US" altLang="en-US" sz="2400" dirty="0"/>
              <a:t> throughout the at bat.</a:t>
            </a:r>
          </a:p>
          <a:p>
            <a:pPr eaLnBrk="1" hangingPunct="1">
              <a:lnSpc>
                <a:spcPct val="80000"/>
              </a:lnSpc>
            </a:pPr>
            <a:r>
              <a:rPr lang="en-US" altLang="en-US" sz="2400" b="1" u="sng" dirty="0"/>
              <a:t>EXCEPTIONS</a:t>
            </a:r>
            <a:r>
              <a:rPr lang="en-US" altLang="en-US" sz="2400" dirty="0"/>
              <a:t>:</a:t>
            </a:r>
          </a:p>
          <a:p>
            <a:pPr lvl="1" eaLnBrk="1" hangingPunct="1">
              <a:lnSpc>
                <a:spcPct val="80000"/>
              </a:lnSpc>
            </a:pPr>
            <a:r>
              <a:rPr lang="en-US" altLang="en-US" sz="2000" dirty="0"/>
              <a:t>On a swing, slap, or check swing</a:t>
            </a:r>
          </a:p>
          <a:p>
            <a:pPr lvl="1" eaLnBrk="1" hangingPunct="1">
              <a:lnSpc>
                <a:spcPct val="80000"/>
              </a:lnSpc>
            </a:pPr>
            <a:r>
              <a:rPr lang="en-US" altLang="en-US" sz="2000" dirty="0"/>
              <a:t>When forced out of the box by a pitch</a:t>
            </a:r>
          </a:p>
          <a:p>
            <a:pPr lvl="1" eaLnBrk="1" hangingPunct="1">
              <a:lnSpc>
                <a:spcPct val="80000"/>
              </a:lnSpc>
            </a:pPr>
            <a:r>
              <a:rPr lang="en-US" altLang="en-US" sz="2000" dirty="0"/>
              <a:t>When the batter attempts a “drag bunt”</a:t>
            </a:r>
          </a:p>
          <a:p>
            <a:pPr lvl="1" eaLnBrk="1" hangingPunct="1">
              <a:lnSpc>
                <a:spcPct val="80000"/>
              </a:lnSpc>
            </a:pPr>
            <a:r>
              <a:rPr lang="en-US" altLang="en-US" sz="2000" dirty="0"/>
              <a:t>When the catcher does not catch the pitched ball</a:t>
            </a:r>
          </a:p>
          <a:p>
            <a:pPr lvl="1" eaLnBrk="1" hangingPunct="1">
              <a:lnSpc>
                <a:spcPct val="80000"/>
              </a:lnSpc>
            </a:pPr>
            <a:r>
              <a:rPr lang="en-US" altLang="en-US" sz="2000" dirty="0"/>
              <a:t>When a play has been attempted</a:t>
            </a:r>
          </a:p>
          <a:p>
            <a:pPr lvl="1" eaLnBrk="1" hangingPunct="1">
              <a:lnSpc>
                <a:spcPct val="80000"/>
              </a:lnSpc>
            </a:pPr>
            <a:r>
              <a:rPr lang="en-US" altLang="en-US" sz="2000" dirty="0"/>
              <a:t>When time has been called</a:t>
            </a:r>
          </a:p>
          <a:p>
            <a:pPr lvl="1" eaLnBrk="1" hangingPunct="1">
              <a:lnSpc>
                <a:spcPct val="80000"/>
              </a:lnSpc>
            </a:pPr>
            <a:r>
              <a:rPr lang="en-US" altLang="en-US" sz="2000" dirty="0"/>
              <a:t>When the pitcher leaves the dirt area of the pitching mound or takes a position more than five feet from the pitcher’s plate after receiving the ball or the catcher leaves the catcher’s box</a:t>
            </a:r>
          </a:p>
          <a:p>
            <a:pPr lvl="1" eaLnBrk="1" hangingPunct="1">
              <a:lnSpc>
                <a:spcPct val="80000"/>
              </a:lnSpc>
            </a:pPr>
            <a:r>
              <a:rPr lang="en-US" altLang="en-US" sz="2000" dirty="0"/>
              <a:t>On a three ball count pitch that is a strike that the batter thinks is a ball</a:t>
            </a:r>
          </a:p>
          <a:p>
            <a:pPr eaLnBrk="1" hangingPunct="1">
              <a:lnSpc>
                <a:spcPct val="80000"/>
              </a:lnSpc>
            </a:pPr>
            <a:r>
              <a:rPr lang="en-US" altLang="en-US" sz="2400" b="1" u="sng" dirty="0"/>
              <a:t>Penalty</a:t>
            </a:r>
            <a:r>
              <a:rPr lang="en-US" altLang="en-US" sz="2400" dirty="0"/>
              <a:t>: </a:t>
            </a:r>
            <a:r>
              <a:rPr lang="en-US" altLang="en-US" sz="2000" dirty="0"/>
              <a:t>The umpire shall </a:t>
            </a:r>
            <a:r>
              <a:rPr lang="en-US" altLang="en-US" sz="2000" dirty="0">
                <a:solidFill>
                  <a:srgbClr val="FF0000"/>
                </a:solidFill>
              </a:rPr>
              <a:t>warn</a:t>
            </a:r>
            <a:r>
              <a:rPr lang="en-US" altLang="en-US" sz="2000" dirty="0"/>
              <a:t> the batter. After one warning, the umpire shall call a </a:t>
            </a:r>
            <a:r>
              <a:rPr lang="en-US" altLang="en-US" sz="2000" dirty="0">
                <a:solidFill>
                  <a:srgbClr val="FF0000"/>
                </a:solidFill>
              </a:rPr>
              <a:t>strike</a:t>
            </a:r>
            <a:r>
              <a:rPr lang="en-US" altLang="en-US" sz="2000" dirty="0"/>
              <a:t>. Any number of strikes can be called on a batter. </a:t>
            </a:r>
          </a:p>
          <a:p>
            <a:pPr eaLnBrk="1" hangingPunct="1">
              <a:lnSpc>
                <a:spcPct val="80000"/>
              </a:lnSpc>
            </a:pPr>
            <a:r>
              <a:rPr lang="en-US" altLang="en-US" sz="2000" b="1" u="sng" dirty="0"/>
              <a:t>AR</a:t>
            </a:r>
            <a:r>
              <a:rPr lang="en-US" altLang="en-US" sz="2000" dirty="0"/>
              <a:t>: Only one warning needs to be issued </a:t>
            </a:r>
            <a:r>
              <a:rPr lang="en-US" altLang="en-US" sz="2000" dirty="0">
                <a:solidFill>
                  <a:srgbClr val="FF0000"/>
                </a:solidFill>
              </a:rPr>
              <a:t>per team </a:t>
            </a:r>
            <a:r>
              <a:rPr lang="en-US" altLang="en-US" sz="2000" dirty="0"/>
              <a:t>before the umpire can start calling strikes for violation of this rule.</a:t>
            </a:r>
            <a:endParaRPr lang="en-US" alt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E4B14F99-234D-4674-BAE7-0BB5296696A3}"/>
              </a:ext>
            </a:extLst>
          </p:cNvPr>
          <p:cNvSpPr>
            <a:spLocks noGrp="1" noChangeArrowheads="1"/>
          </p:cNvSpPr>
          <p:nvPr>
            <p:ph type="title"/>
          </p:nvPr>
        </p:nvSpPr>
        <p:spPr>
          <a:xfrm>
            <a:off x="457200" y="17463"/>
            <a:ext cx="8229600" cy="820737"/>
          </a:xfrm>
        </p:spPr>
        <p:txBody>
          <a:bodyPr/>
          <a:lstStyle/>
          <a:p>
            <a:pPr eaLnBrk="1" hangingPunct="1"/>
            <a:r>
              <a:rPr lang="en-US" altLang="en-US" dirty="0"/>
              <a:t>2026 District 8 Rules – Rule 6</a:t>
            </a:r>
          </a:p>
        </p:txBody>
      </p:sp>
      <p:sp>
        <p:nvSpPr>
          <p:cNvPr id="77827" name="Rectangle 3">
            <a:extLst>
              <a:ext uri="{FF2B5EF4-FFF2-40B4-BE49-F238E27FC236}">
                <a16:creationId xmlns:a16="http://schemas.microsoft.com/office/drawing/2014/main" id="{F56F4F1E-1A19-4D86-AFD7-D28A420FA5A2}"/>
              </a:ext>
            </a:extLst>
          </p:cNvPr>
          <p:cNvSpPr>
            <a:spLocks noGrp="1" noChangeArrowheads="1"/>
          </p:cNvSpPr>
          <p:nvPr>
            <p:ph type="body" idx="1"/>
          </p:nvPr>
        </p:nvSpPr>
        <p:spPr>
          <a:xfrm>
            <a:off x="266700" y="1066800"/>
            <a:ext cx="8610600" cy="5181600"/>
          </a:xfrm>
        </p:spPr>
        <p:txBody>
          <a:bodyPr/>
          <a:lstStyle/>
          <a:p>
            <a:pPr eaLnBrk="1" hangingPunct="1">
              <a:lnSpc>
                <a:spcPct val="80000"/>
              </a:lnSpc>
            </a:pPr>
            <a:r>
              <a:rPr lang="en-US" altLang="en-US" sz="2400" dirty="0"/>
              <a:t>If the third out of an inning is made before a batter completes his turn at bat, that batter will leadoff the next inning with a new strike count</a:t>
            </a:r>
          </a:p>
          <a:p>
            <a:pPr eaLnBrk="1" hangingPunct="1">
              <a:lnSpc>
                <a:spcPct val="80000"/>
              </a:lnSpc>
            </a:pPr>
            <a:r>
              <a:rPr lang="en-US" altLang="en-US" sz="2400" dirty="0"/>
              <a:t>If a batter refuses to take his position in the box, the umpire shall call a strike on the batter without the need for a pitch</a:t>
            </a:r>
          </a:p>
          <a:p>
            <a:pPr eaLnBrk="1" hangingPunct="1">
              <a:lnSpc>
                <a:spcPct val="80000"/>
              </a:lnSpc>
            </a:pPr>
            <a:r>
              <a:rPr lang="en-US" altLang="en-US" sz="2400" dirty="0"/>
              <a:t>The batter must have both feet in the batter’s box</a:t>
            </a:r>
          </a:p>
          <a:p>
            <a:pPr lvl="1" eaLnBrk="1" hangingPunct="1">
              <a:lnSpc>
                <a:spcPct val="80000"/>
              </a:lnSpc>
            </a:pPr>
            <a:r>
              <a:rPr lang="en-US" altLang="en-US" sz="2000" dirty="0"/>
              <a:t>Batter is out for hitting the ball with one or both feet </a:t>
            </a:r>
            <a:r>
              <a:rPr lang="en-US" altLang="en-US" sz="2000" b="1" i="1" dirty="0"/>
              <a:t>on the ground entirely outside the batter’s box</a:t>
            </a:r>
            <a:r>
              <a:rPr lang="en-US" altLang="en-US" sz="2000" dirty="0"/>
              <a:t> (there is no “foot on home plate rule in LL)</a:t>
            </a:r>
          </a:p>
          <a:p>
            <a:pPr eaLnBrk="1" hangingPunct="1">
              <a:lnSpc>
                <a:spcPct val="80000"/>
              </a:lnSpc>
            </a:pPr>
            <a:r>
              <a:rPr lang="en-US" altLang="en-US" sz="2400" dirty="0">
                <a:solidFill>
                  <a:srgbClr val="FF0000"/>
                </a:solidFill>
              </a:rPr>
              <a:t>Dropped third strike rule in LL/INT/JR/SR BB/Softball</a:t>
            </a:r>
          </a:p>
          <a:p>
            <a:pPr lvl="1" eaLnBrk="1" hangingPunct="1">
              <a:lnSpc>
                <a:spcPct val="80000"/>
              </a:lnSpc>
            </a:pPr>
            <a:r>
              <a:rPr lang="en-US" altLang="en-US" sz="2000" dirty="0"/>
              <a:t>1</a:t>
            </a:r>
            <a:r>
              <a:rPr lang="en-US" altLang="en-US" sz="2000" baseline="30000" dirty="0"/>
              <a:t>st</a:t>
            </a:r>
            <a:r>
              <a:rPr lang="en-US" altLang="en-US" sz="2000" dirty="0"/>
              <a:t> base not occupied, 1</a:t>
            </a:r>
            <a:r>
              <a:rPr lang="en-US" altLang="en-US" sz="2000" baseline="30000" dirty="0"/>
              <a:t>st</a:t>
            </a:r>
            <a:r>
              <a:rPr lang="en-US" altLang="en-US" sz="2000" dirty="0"/>
              <a:t> base occupied w/ 2 outs</a:t>
            </a:r>
          </a:p>
          <a:p>
            <a:pPr lvl="1" eaLnBrk="1" hangingPunct="1">
              <a:lnSpc>
                <a:spcPct val="80000"/>
              </a:lnSpc>
            </a:pPr>
            <a:r>
              <a:rPr lang="en-US" altLang="en-US" sz="2000" dirty="0"/>
              <a:t>May attempt to advance </a:t>
            </a:r>
            <a:r>
              <a:rPr lang="en-US" altLang="en-US" sz="2000" u="sng" dirty="0">
                <a:solidFill>
                  <a:srgbClr val="00B050"/>
                </a:solidFill>
              </a:rPr>
              <a:t>until they enter the dugout or dead ball area</a:t>
            </a:r>
          </a:p>
          <a:p>
            <a:pPr lvl="1" eaLnBrk="1" hangingPunct="1">
              <a:lnSpc>
                <a:spcPct val="80000"/>
              </a:lnSpc>
            </a:pPr>
            <a:r>
              <a:rPr lang="en-US" altLang="en-US" sz="2000" dirty="0"/>
              <a:t>6.05(b)(2), 6.05(</a:t>
            </a:r>
            <a:r>
              <a:rPr lang="en-US" altLang="en-US" sz="2000" dirty="0" err="1"/>
              <a:t>i</a:t>
            </a:r>
            <a:r>
              <a:rPr lang="en-US" altLang="en-US" sz="2000" dirty="0"/>
              <a:t>), 6.09(b)</a:t>
            </a:r>
          </a:p>
          <a:p>
            <a:pPr eaLnBrk="1" hangingPunct="1">
              <a:lnSpc>
                <a:spcPct val="80000"/>
              </a:lnSpc>
            </a:pPr>
            <a:r>
              <a:rPr lang="en-US" altLang="en-US" sz="2400" dirty="0"/>
              <a:t>Batter is out if an infielder intentionally drops a fair line drive or fly if there are runners on base before 2 outs (this is not the same as the infield fly rule)</a:t>
            </a:r>
          </a:p>
          <a:p>
            <a:pPr eaLnBrk="1" hangingPunct="1">
              <a:lnSpc>
                <a:spcPct val="80000"/>
              </a:lnSpc>
            </a:pPr>
            <a:endParaRPr lang="en-US" altLang="en-U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734B0510-43F0-4851-9FC3-C0CFF13536A9}"/>
              </a:ext>
            </a:extLst>
          </p:cNvPr>
          <p:cNvSpPr>
            <a:spLocks noGrp="1" noChangeArrowheads="1"/>
          </p:cNvSpPr>
          <p:nvPr>
            <p:ph type="title"/>
          </p:nvPr>
        </p:nvSpPr>
        <p:spPr>
          <a:xfrm>
            <a:off x="457200" y="25400"/>
            <a:ext cx="8229600" cy="812800"/>
          </a:xfrm>
        </p:spPr>
        <p:txBody>
          <a:bodyPr/>
          <a:lstStyle/>
          <a:p>
            <a:pPr eaLnBrk="1" hangingPunct="1"/>
            <a:r>
              <a:rPr lang="en-US" altLang="en-US" dirty="0"/>
              <a:t>2026 District 8 Rules – Rule 6</a:t>
            </a:r>
          </a:p>
        </p:txBody>
      </p:sp>
      <p:sp>
        <p:nvSpPr>
          <p:cNvPr id="79875" name="Rectangle 3">
            <a:extLst>
              <a:ext uri="{FF2B5EF4-FFF2-40B4-BE49-F238E27FC236}">
                <a16:creationId xmlns:a16="http://schemas.microsoft.com/office/drawing/2014/main" id="{8ED3F961-5C24-4E7B-95A6-7C234E9A93FE}"/>
              </a:ext>
            </a:extLst>
          </p:cNvPr>
          <p:cNvSpPr>
            <a:spLocks noGrp="1" noChangeArrowheads="1"/>
          </p:cNvSpPr>
          <p:nvPr>
            <p:ph type="body" idx="1"/>
          </p:nvPr>
        </p:nvSpPr>
        <p:spPr>
          <a:xfrm>
            <a:off x="457200" y="914400"/>
            <a:ext cx="8229600" cy="5791200"/>
          </a:xfrm>
        </p:spPr>
        <p:txBody>
          <a:bodyPr/>
          <a:lstStyle/>
          <a:p>
            <a:pPr eaLnBrk="1" hangingPunct="1">
              <a:lnSpc>
                <a:spcPct val="80000"/>
              </a:lnSpc>
            </a:pPr>
            <a:r>
              <a:rPr lang="en-US" altLang="en-US" sz="2400" dirty="0"/>
              <a:t>Batter is out for illegal action when:</a:t>
            </a:r>
          </a:p>
          <a:p>
            <a:pPr lvl="1" eaLnBrk="1" hangingPunct="1">
              <a:lnSpc>
                <a:spcPct val="80000"/>
              </a:lnSpc>
            </a:pPr>
            <a:r>
              <a:rPr lang="en-US" altLang="en-US" sz="2000" dirty="0"/>
              <a:t>Hitting the ball with one or both feet on the ground entirely outside the  batter’s box</a:t>
            </a:r>
          </a:p>
          <a:p>
            <a:pPr lvl="1" eaLnBrk="1" hangingPunct="1">
              <a:lnSpc>
                <a:spcPct val="80000"/>
              </a:lnSpc>
            </a:pPr>
            <a:endParaRPr lang="en-US" altLang="en-US" sz="2000" dirty="0"/>
          </a:p>
          <a:p>
            <a:pPr lvl="1" eaLnBrk="1" hangingPunct="1">
              <a:lnSpc>
                <a:spcPct val="80000"/>
              </a:lnSpc>
            </a:pPr>
            <a:r>
              <a:rPr lang="en-US" altLang="en-US" sz="2000" dirty="0"/>
              <a:t>Stepping from one batter’s box to the other while the pitcher is in position ready to pitch</a:t>
            </a:r>
          </a:p>
          <a:p>
            <a:pPr lvl="1" eaLnBrk="1" hangingPunct="1">
              <a:lnSpc>
                <a:spcPct val="80000"/>
              </a:lnSpc>
            </a:pPr>
            <a:endParaRPr lang="en-US" altLang="en-US" sz="2000" dirty="0"/>
          </a:p>
          <a:p>
            <a:pPr lvl="1" eaLnBrk="1" hangingPunct="1">
              <a:lnSpc>
                <a:spcPct val="80000"/>
              </a:lnSpc>
            </a:pPr>
            <a:r>
              <a:rPr lang="en-US" altLang="en-US" sz="2000" dirty="0"/>
              <a:t>Interfering with the catcher’s fielding or throwing by stepping out of the batter’s box or making any other movement that hinders the catcher’s play at home base</a:t>
            </a:r>
          </a:p>
          <a:p>
            <a:pPr lvl="1" eaLnBrk="1" hangingPunct="1">
              <a:lnSpc>
                <a:spcPct val="80000"/>
              </a:lnSpc>
            </a:pPr>
            <a:endParaRPr lang="en-US" altLang="en-US" sz="2000" dirty="0"/>
          </a:p>
          <a:p>
            <a:pPr lvl="1" eaLnBrk="1" hangingPunct="1">
              <a:lnSpc>
                <a:spcPct val="80000"/>
              </a:lnSpc>
            </a:pPr>
            <a:r>
              <a:rPr lang="en-US" altLang="en-US" sz="2000" dirty="0">
                <a:solidFill>
                  <a:srgbClr val="FF0000"/>
                </a:solidFill>
              </a:rPr>
              <a:t>The batter enters the batter’s box with one or both fee entirely on the ground with an illegal bat or is discovered having used an illegal bat prior to the next player entering the batter’s box</a:t>
            </a:r>
          </a:p>
          <a:p>
            <a:pPr lvl="2" eaLnBrk="1" hangingPunct="1">
              <a:lnSpc>
                <a:spcPct val="80000"/>
              </a:lnSpc>
            </a:pPr>
            <a:endParaRPr lang="en-US" altLang="en-US" sz="1600" dirty="0"/>
          </a:p>
          <a:p>
            <a:pPr lvl="2" eaLnBrk="1" hangingPunct="1">
              <a:lnSpc>
                <a:spcPct val="80000"/>
              </a:lnSpc>
            </a:pPr>
            <a:r>
              <a:rPr lang="en-US" altLang="en-US" sz="1800" dirty="0"/>
              <a:t>1</a:t>
            </a:r>
            <a:r>
              <a:rPr lang="en-US" altLang="en-US" sz="1800" baseline="30000" dirty="0"/>
              <a:t>st</a:t>
            </a:r>
            <a:r>
              <a:rPr lang="en-US" altLang="en-US" sz="1800" dirty="0"/>
              <a:t> violation, </a:t>
            </a:r>
            <a:r>
              <a:rPr lang="en-US" altLang="en-US" sz="1800" dirty="0">
                <a:solidFill>
                  <a:srgbClr val="FF0000"/>
                </a:solidFill>
              </a:rPr>
              <a:t>The manager and batter will be ejected from the game!  The team will lose one base coach.</a:t>
            </a:r>
          </a:p>
          <a:p>
            <a:pPr lvl="1" eaLnBrk="1" hangingPunct="1">
              <a:lnSpc>
                <a:spcPct val="80000"/>
              </a:lnSpc>
            </a:pPr>
            <a:endParaRPr lang="en-US" altLang="en-US"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0DADE026-1151-4BD1-A333-9D1ABB18AC0E}"/>
              </a:ext>
            </a:extLst>
          </p:cNvPr>
          <p:cNvSpPr>
            <a:spLocks noGrp="1" noChangeArrowheads="1"/>
          </p:cNvSpPr>
          <p:nvPr>
            <p:ph type="title"/>
          </p:nvPr>
        </p:nvSpPr>
        <p:spPr>
          <a:xfrm>
            <a:off x="457200" y="0"/>
            <a:ext cx="8229600" cy="762000"/>
          </a:xfrm>
        </p:spPr>
        <p:txBody>
          <a:bodyPr/>
          <a:lstStyle/>
          <a:p>
            <a:pPr eaLnBrk="1" hangingPunct="1"/>
            <a:r>
              <a:rPr lang="en-US" altLang="en-US" dirty="0"/>
              <a:t>2026 District 8 Rules – Rule 6</a:t>
            </a:r>
          </a:p>
        </p:txBody>
      </p:sp>
      <p:sp>
        <p:nvSpPr>
          <p:cNvPr id="81923" name="Rectangle 3">
            <a:extLst>
              <a:ext uri="{FF2B5EF4-FFF2-40B4-BE49-F238E27FC236}">
                <a16:creationId xmlns:a16="http://schemas.microsoft.com/office/drawing/2014/main" id="{187C86AE-ADD7-496A-908D-754EAE15ECAB}"/>
              </a:ext>
            </a:extLst>
          </p:cNvPr>
          <p:cNvSpPr>
            <a:spLocks noGrp="1" noChangeArrowheads="1"/>
          </p:cNvSpPr>
          <p:nvPr>
            <p:ph type="body" idx="1"/>
          </p:nvPr>
        </p:nvSpPr>
        <p:spPr>
          <a:xfrm>
            <a:off x="304800" y="838200"/>
            <a:ext cx="8534400" cy="5867400"/>
          </a:xfrm>
        </p:spPr>
        <p:txBody>
          <a:bodyPr/>
          <a:lstStyle/>
          <a:p>
            <a:pPr eaLnBrk="1" hangingPunct="1">
              <a:lnSpc>
                <a:spcPct val="90000"/>
              </a:lnSpc>
            </a:pPr>
            <a:r>
              <a:rPr lang="en-US" altLang="en-US" sz="2400"/>
              <a:t>Rule 6.07 covers batting out of turn</a:t>
            </a:r>
          </a:p>
          <a:p>
            <a:pPr lvl="1" eaLnBrk="1" hangingPunct="1">
              <a:lnSpc>
                <a:spcPct val="90000"/>
              </a:lnSpc>
            </a:pPr>
            <a:r>
              <a:rPr lang="en-US" altLang="en-US" sz="2000"/>
              <a:t>A batter shall be called out on appeal when failing to bat in his/her proper turn and another batter completes a turn at bat</a:t>
            </a:r>
          </a:p>
          <a:p>
            <a:pPr lvl="1" eaLnBrk="1" hangingPunct="1">
              <a:lnSpc>
                <a:spcPct val="90000"/>
              </a:lnSpc>
            </a:pPr>
            <a:r>
              <a:rPr lang="en-US" altLang="en-US" sz="2000">
                <a:solidFill>
                  <a:srgbClr val="FF0000"/>
                </a:solidFill>
              </a:rPr>
              <a:t>Appeal must come before the next pitch</a:t>
            </a:r>
          </a:p>
          <a:p>
            <a:pPr lvl="1" eaLnBrk="1" hangingPunct="1">
              <a:lnSpc>
                <a:spcPct val="90000"/>
              </a:lnSpc>
            </a:pPr>
            <a:r>
              <a:rPr lang="en-US" altLang="en-US" sz="2000"/>
              <a:t>The </a:t>
            </a:r>
            <a:r>
              <a:rPr lang="en-US" altLang="en-US" sz="2000">
                <a:solidFill>
                  <a:srgbClr val="00B050"/>
                </a:solidFill>
              </a:rPr>
              <a:t>proper batter may take his/her place in the batter’s box at any time</a:t>
            </a:r>
            <a:r>
              <a:rPr lang="en-US" altLang="en-US" sz="2000"/>
              <a:t> before another batter completes a turn at bat</a:t>
            </a:r>
          </a:p>
          <a:p>
            <a:pPr lvl="1" eaLnBrk="1" hangingPunct="1">
              <a:lnSpc>
                <a:spcPct val="90000"/>
              </a:lnSpc>
            </a:pPr>
            <a:r>
              <a:rPr lang="en-US" altLang="en-US" sz="2000"/>
              <a:t>Fundamental 1: </a:t>
            </a:r>
            <a:r>
              <a:rPr lang="en-US" altLang="en-US" sz="2000">
                <a:solidFill>
                  <a:srgbClr val="FF0000"/>
                </a:solidFill>
              </a:rPr>
              <a:t>The proper batter is the player called out</a:t>
            </a:r>
          </a:p>
          <a:p>
            <a:pPr lvl="1" eaLnBrk="1" hangingPunct="1">
              <a:lnSpc>
                <a:spcPct val="90000"/>
              </a:lnSpc>
            </a:pPr>
            <a:r>
              <a:rPr lang="en-US" altLang="en-US" sz="2000"/>
              <a:t>Fundamental 2: If no appeal is made before a pitch to the next batter, the improper batter is considered to have batted in the proper turn and establishes the order that is to follow</a:t>
            </a:r>
          </a:p>
          <a:p>
            <a:pPr eaLnBrk="1" hangingPunct="1">
              <a:lnSpc>
                <a:spcPct val="90000"/>
              </a:lnSpc>
            </a:pPr>
            <a:endParaRPr lang="en-US" altLang="en-US" sz="2400"/>
          </a:p>
          <a:p>
            <a:pPr eaLnBrk="1" hangingPunct="1">
              <a:lnSpc>
                <a:spcPct val="90000"/>
              </a:lnSpc>
            </a:pPr>
            <a:r>
              <a:rPr lang="en-US" altLang="en-US" sz="2400"/>
              <a:t>Infield Fly Rule:</a:t>
            </a:r>
          </a:p>
          <a:p>
            <a:pPr lvl="1" eaLnBrk="1" hangingPunct="1">
              <a:lnSpc>
                <a:spcPct val="90000"/>
              </a:lnSpc>
            </a:pPr>
            <a:r>
              <a:rPr lang="en-US" altLang="en-US" sz="2000"/>
              <a:t>Runners on 1</a:t>
            </a:r>
            <a:r>
              <a:rPr lang="en-US" altLang="en-US" sz="2000" baseline="30000"/>
              <a:t>st</a:t>
            </a:r>
            <a:r>
              <a:rPr lang="en-US" altLang="en-US" sz="2000"/>
              <a:t> &amp; 2</a:t>
            </a:r>
            <a:r>
              <a:rPr lang="en-US" altLang="en-US" sz="2000" baseline="30000"/>
              <a:t>nd</a:t>
            </a:r>
            <a:r>
              <a:rPr lang="en-US" altLang="en-US" sz="2000"/>
              <a:t> or 1</a:t>
            </a:r>
            <a:r>
              <a:rPr lang="en-US" altLang="en-US" sz="2000" baseline="30000"/>
              <a:t>st</a:t>
            </a:r>
            <a:r>
              <a:rPr lang="en-US" altLang="en-US" sz="2000"/>
              <a:t>/2</a:t>
            </a:r>
            <a:r>
              <a:rPr lang="en-US" altLang="en-US" sz="2000" baseline="30000"/>
              <a:t>nd</a:t>
            </a:r>
            <a:r>
              <a:rPr lang="en-US" altLang="en-US" sz="2000"/>
              <a:t>/3</a:t>
            </a:r>
            <a:r>
              <a:rPr lang="en-US" altLang="en-US" sz="2000" baseline="30000"/>
              <a:t>rd</a:t>
            </a:r>
            <a:r>
              <a:rPr lang="en-US" altLang="en-US" sz="2000"/>
              <a:t> with less than two outs</a:t>
            </a:r>
          </a:p>
          <a:p>
            <a:pPr lvl="1" eaLnBrk="1" hangingPunct="1">
              <a:lnSpc>
                <a:spcPct val="90000"/>
              </a:lnSpc>
            </a:pPr>
            <a:r>
              <a:rPr lang="en-US" altLang="en-US" sz="2000"/>
              <a:t>Must be ruled that ball can be caught with </a:t>
            </a:r>
            <a:r>
              <a:rPr lang="en-US" altLang="en-US" sz="2000" b="1" i="1">
                <a:solidFill>
                  <a:srgbClr val="00B050"/>
                </a:solidFill>
              </a:rPr>
              <a:t>routine effort </a:t>
            </a:r>
            <a:r>
              <a:rPr lang="en-US" altLang="en-US" sz="2000"/>
              <a:t>(</a:t>
            </a:r>
            <a:r>
              <a:rPr lang="en-US" altLang="en-US" sz="2000">
                <a:solidFill>
                  <a:srgbClr val="0070C0"/>
                </a:solidFill>
              </a:rPr>
              <a:t>umpire judgment</a:t>
            </a:r>
            <a:r>
              <a:rPr lang="en-US" altLang="en-US" sz="2000"/>
              <a:t>)</a:t>
            </a:r>
          </a:p>
          <a:p>
            <a:pPr lvl="1" eaLnBrk="1" hangingPunct="1">
              <a:lnSpc>
                <a:spcPct val="90000"/>
              </a:lnSpc>
            </a:pPr>
            <a:r>
              <a:rPr lang="en-US" altLang="en-US" sz="2000"/>
              <a:t>Batter is out </a:t>
            </a:r>
            <a:r>
              <a:rPr lang="en-US" altLang="en-US" sz="2000" b="1" i="1"/>
              <a:t>if the ball is fair </a:t>
            </a:r>
            <a:r>
              <a:rPr lang="en-US" altLang="en-US" sz="2000"/>
              <a:t>(even if not caught)</a:t>
            </a:r>
          </a:p>
          <a:p>
            <a:pPr lvl="1" eaLnBrk="1" hangingPunct="1">
              <a:lnSpc>
                <a:spcPct val="90000"/>
              </a:lnSpc>
            </a:pPr>
            <a:r>
              <a:rPr lang="en-US" altLang="en-US" sz="2000" b="1" i="1"/>
              <a:t>Runners may advance</a:t>
            </a:r>
            <a:r>
              <a:rPr lang="en-US" altLang="en-US" sz="2000"/>
              <a:t> at their own risk</a:t>
            </a:r>
          </a:p>
          <a:p>
            <a:pPr eaLnBrk="1" hangingPunct="1">
              <a:lnSpc>
                <a:spcPct val="90000"/>
              </a:lnSpc>
            </a:pPr>
            <a:endParaRPr lang="en-US" altLang="en-US"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F01828BC-4321-446D-9F5B-790D771CA538}"/>
              </a:ext>
            </a:extLst>
          </p:cNvPr>
          <p:cNvSpPr>
            <a:spLocks noGrp="1" noChangeArrowheads="1"/>
          </p:cNvSpPr>
          <p:nvPr>
            <p:ph type="title"/>
          </p:nvPr>
        </p:nvSpPr>
        <p:spPr>
          <a:xfrm>
            <a:off x="457200" y="0"/>
            <a:ext cx="8229600" cy="762000"/>
          </a:xfrm>
        </p:spPr>
        <p:txBody>
          <a:bodyPr/>
          <a:lstStyle/>
          <a:p>
            <a:pPr eaLnBrk="1" hangingPunct="1"/>
            <a:r>
              <a:rPr lang="en-US" altLang="en-US" dirty="0"/>
              <a:t>2026 District 8 Rules – Rule 6</a:t>
            </a:r>
          </a:p>
        </p:txBody>
      </p:sp>
      <p:sp>
        <p:nvSpPr>
          <p:cNvPr id="83971" name="Rectangle 3">
            <a:extLst>
              <a:ext uri="{FF2B5EF4-FFF2-40B4-BE49-F238E27FC236}">
                <a16:creationId xmlns:a16="http://schemas.microsoft.com/office/drawing/2014/main" id="{EFEC49B4-CC12-423A-AE6F-639E28B2BF82}"/>
              </a:ext>
            </a:extLst>
          </p:cNvPr>
          <p:cNvSpPr>
            <a:spLocks noGrp="1" noChangeArrowheads="1"/>
          </p:cNvSpPr>
          <p:nvPr>
            <p:ph type="body" idx="1"/>
          </p:nvPr>
        </p:nvSpPr>
        <p:spPr>
          <a:xfrm>
            <a:off x="304800" y="838200"/>
            <a:ext cx="8534400" cy="5867400"/>
          </a:xfrm>
        </p:spPr>
        <p:txBody>
          <a:bodyPr/>
          <a:lstStyle/>
          <a:p>
            <a:pPr eaLnBrk="1" hangingPunct="1">
              <a:lnSpc>
                <a:spcPct val="90000"/>
              </a:lnSpc>
            </a:pPr>
            <a:r>
              <a:rPr lang="en-US" altLang="en-US" sz="2400" dirty="0"/>
              <a:t>Rule 6.08</a:t>
            </a:r>
          </a:p>
          <a:p>
            <a:pPr eaLnBrk="1" hangingPunct="1">
              <a:lnSpc>
                <a:spcPct val="90000"/>
              </a:lnSpc>
            </a:pPr>
            <a:r>
              <a:rPr lang="en-US" altLang="en-US" sz="2400" dirty="0"/>
              <a:t> </a:t>
            </a:r>
            <a:r>
              <a:rPr lang="en-US" altLang="en-US" sz="2400" dirty="0">
                <a:solidFill>
                  <a:srgbClr val="FF0000"/>
                </a:solidFill>
              </a:rPr>
              <a:t>(Intentional Walk Rule for </a:t>
            </a:r>
            <a:r>
              <a:rPr lang="en-US" altLang="en-US" sz="2400" u="sng" dirty="0">
                <a:solidFill>
                  <a:srgbClr val="FF0000"/>
                </a:solidFill>
              </a:rPr>
              <a:t>Baseball, all </a:t>
            </a:r>
            <a:r>
              <a:rPr lang="en-US" altLang="en-US" sz="2400" u="sng" dirty="0" err="1">
                <a:solidFill>
                  <a:srgbClr val="FF0000"/>
                </a:solidFill>
              </a:rPr>
              <a:t>divisons</a:t>
            </a:r>
            <a:r>
              <a:rPr lang="en-US" altLang="en-US" sz="2400" u="sng" dirty="0">
                <a:solidFill>
                  <a:srgbClr val="FF0000"/>
                </a:solidFill>
              </a:rPr>
              <a:t> 1 per </a:t>
            </a:r>
            <a:r>
              <a:rPr lang="en-US" altLang="en-US" sz="2400" u="sng">
                <a:solidFill>
                  <a:srgbClr val="FF0000"/>
                </a:solidFill>
              </a:rPr>
              <a:t>player 1 time </a:t>
            </a:r>
            <a:r>
              <a:rPr lang="en-US" altLang="en-US" sz="2400" u="sng" dirty="0">
                <a:solidFill>
                  <a:srgbClr val="FF0000"/>
                </a:solidFill>
              </a:rPr>
              <a:t>per game</a:t>
            </a:r>
            <a:r>
              <a:rPr lang="en-US" altLang="en-US" sz="2400" dirty="0">
                <a:solidFill>
                  <a:srgbClr val="FF0000"/>
                </a:solidFill>
              </a:rPr>
              <a:t>)</a:t>
            </a:r>
          </a:p>
          <a:p>
            <a:pPr lvl="1" eaLnBrk="1" hangingPunct="1">
              <a:lnSpc>
                <a:spcPct val="90000"/>
              </a:lnSpc>
            </a:pPr>
            <a:r>
              <a:rPr lang="en-US" altLang="en-US" sz="2000" dirty="0">
                <a:solidFill>
                  <a:srgbClr val="00B050"/>
                </a:solidFill>
              </a:rPr>
              <a:t>Prior to or during the at bat</a:t>
            </a:r>
            <a:r>
              <a:rPr lang="en-US" altLang="en-US" sz="2000" dirty="0"/>
              <a:t>, the defense elects to “Intentionally Walk” the batter by announcing such decision to the plate umpire.</a:t>
            </a:r>
          </a:p>
          <a:p>
            <a:pPr lvl="1" eaLnBrk="1" hangingPunct="1">
              <a:lnSpc>
                <a:spcPct val="90000"/>
              </a:lnSpc>
            </a:pPr>
            <a:endParaRPr lang="en-US" altLang="en-US" sz="2000" dirty="0"/>
          </a:p>
          <a:p>
            <a:pPr lvl="1" eaLnBrk="1" hangingPunct="1">
              <a:lnSpc>
                <a:spcPct val="90000"/>
              </a:lnSpc>
            </a:pPr>
            <a:r>
              <a:rPr lang="en-US" altLang="en-US" sz="2000" dirty="0"/>
              <a:t>Such notification must be made by the defensive manager. The </a:t>
            </a:r>
            <a:r>
              <a:rPr lang="en-US" altLang="en-US" sz="2000" dirty="0">
                <a:solidFill>
                  <a:srgbClr val="FF0000"/>
                </a:solidFill>
              </a:rPr>
              <a:t>manager must request and be granted “time” </a:t>
            </a:r>
            <a:r>
              <a:rPr lang="en-US" altLang="en-US" sz="2000" dirty="0"/>
              <a:t>by the umpire and then inform the umpire of the defense’s intent to walk the batter.</a:t>
            </a:r>
          </a:p>
          <a:p>
            <a:pPr lvl="1" eaLnBrk="1" hangingPunct="1">
              <a:lnSpc>
                <a:spcPct val="90000"/>
              </a:lnSpc>
            </a:pPr>
            <a:endParaRPr lang="en-US" altLang="en-US" sz="2000" dirty="0"/>
          </a:p>
          <a:p>
            <a:pPr lvl="1" eaLnBrk="1" hangingPunct="1">
              <a:lnSpc>
                <a:spcPct val="90000"/>
              </a:lnSpc>
            </a:pPr>
            <a:r>
              <a:rPr lang="en-US" altLang="en-US" sz="2000" dirty="0"/>
              <a:t>The ball is dead and no other runners may advance unless forced by the batter’s award. </a:t>
            </a:r>
            <a:r>
              <a:rPr lang="en-US" sz="2000" dirty="0">
                <a:solidFill>
                  <a:srgbClr val="FF0000"/>
                </a:solidFill>
              </a:rPr>
              <a:t>The appropriate number of “balls” needed based on the count on the batter at the time of the manager’s request to complete the Intentional Walk.</a:t>
            </a:r>
          </a:p>
          <a:p>
            <a:pPr lvl="1" eaLnBrk="1" hangingPunct="1">
              <a:lnSpc>
                <a:spcPct val="90000"/>
              </a:lnSpc>
            </a:pPr>
            <a:endParaRPr lang="en-US" sz="2000" dirty="0">
              <a:solidFill>
                <a:srgbClr val="FF0000"/>
              </a:solidFill>
            </a:endParaRPr>
          </a:p>
          <a:p>
            <a:pPr eaLnBrk="1" hangingPunct="1">
              <a:lnSpc>
                <a:spcPct val="90000"/>
              </a:lnSpc>
            </a:pPr>
            <a:r>
              <a:rPr lang="en-US" sz="2200" b="1" dirty="0">
                <a:solidFill>
                  <a:srgbClr val="FF0000"/>
                </a:solidFill>
                <a:effectLst/>
                <a:latin typeface="Arial" panose="020B0604020202020204" pitchFamily="34" charset="0"/>
                <a:ea typeface="Arial" panose="020B0604020202020204" pitchFamily="34" charset="0"/>
              </a:rPr>
              <a:t>Softball</a:t>
            </a:r>
            <a:r>
              <a:rPr lang="en-US" sz="2200" b="1" dirty="0">
                <a:effectLst/>
                <a:latin typeface="Arial" panose="020B0604020202020204" pitchFamily="34" charset="0"/>
                <a:ea typeface="Arial" panose="020B0604020202020204" pitchFamily="34" charset="0"/>
              </a:rPr>
              <a:t> Only -</a:t>
            </a:r>
            <a:r>
              <a:rPr lang="en-US" sz="2200" dirty="0">
                <a:effectLst/>
                <a:latin typeface="Arial" panose="020B0604020202020204" pitchFamily="34" charset="0"/>
                <a:ea typeface="Arial" panose="020B0604020202020204" pitchFamily="34" charset="0"/>
              </a:rPr>
              <a:t> </a:t>
            </a:r>
            <a:r>
              <a:rPr lang="en-US" sz="2200" b="1" dirty="0">
                <a:effectLst/>
                <a:latin typeface="Arial" panose="020B0604020202020204" pitchFamily="34" charset="0"/>
                <a:ea typeface="Arial" panose="020B0604020202020204" pitchFamily="34" charset="0"/>
              </a:rPr>
              <a:t>6.08(a) </a:t>
            </a:r>
            <a:r>
              <a:rPr lang="en-US" sz="2200" dirty="0">
                <a:effectLst/>
                <a:latin typeface="Arial" panose="020B0604020202020204" pitchFamily="34" charset="0"/>
                <a:ea typeface="Arial" panose="020B0604020202020204" pitchFamily="34" charset="0"/>
              </a:rPr>
              <a:t>– Permits a defensive team to “intentionally walk” a batter in all divisions of softball.  </a:t>
            </a:r>
            <a:r>
              <a:rPr lang="en-US" sz="2200" dirty="0">
                <a:solidFill>
                  <a:srgbClr val="FF0000"/>
                </a:solidFill>
                <a:effectLst/>
                <a:latin typeface="Arial" panose="020B0604020202020204" pitchFamily="34" charset="0"/>
                <a:ea typeface="Arial" panose="020B0604020202020204" pitchFamily="34" charset="0"/>
              </a:rPr>
              <a:t>At any time during the at bat, 1 time per player 1 time per game.</a:t>
            </a:r>
            <a:endParaRPr lang="en-US" altLang="en-US" sz="2400"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A703E2A0-E18E-4384-8858-F58821910B78}"/>
              </a:ext>
            </a:extLst>
          </p:cNvPr>
          <p:cNvSpPr>
            <a:spLocks noGrp="1" noChangeArrowheads="1"/>
          </p:cNvSpPr>
          <p:nvPr>
            <p:ph type="title"/>
          </p:nvPr>
        </p:nvSpPr>
        <p:spPr>
          <a:xfrm>
            <a:off x="457200" y="0"/>
            <a:ext cx="8229600" cy="762000"/>
          </a:xfrm>
        </p:spPr>
        <p:txBody>
          <a:bodyPr/>
          <a:lstStyle/>
          <a:p>
            <a:pPr eaLnBrk="1" hangingPunct="1"/>
            <a:r>
              <a:rPr lang="en-US" altLang="en-US" dirty="0"/>
              <a:t>2026 District 8 Rules – Rule 7</a:t>
            </a:r>
          </a:p>
        </p:txBody>
      </p:sp>
      <p:sp>
        <p:nvSpPr>
          <p:cNvPr id="86019" name="Rectangle 3">
            <a:extLst>
              <a:ext uri="{FF2B5EF4-FFF2-40B4-BE49-F238E27FC236}">
                <a16:creationId xmlns:a16="http://schemas.microsoft.com/office/drawing/2014/main" id="{0F4C3E23-7B64-408A-9CE9-DDD75D385069}"/>
              </a:ext>
            </a:extLst>
          </p:cNvPr>
          <p:cNvSpPr>
            <a:spLocks noGrp="1" noChangeArrowheads="1"/>
          </p:cNvSpPr>
          <p:nvPr>
            <p:ph type="body" idx="1"/>
          </p:nvPr>
        </p:nvSpPr>
        <p:spPr>
          <a:xfrm>
            <a:off x="457200" y="1066800"/>
            <a:ext cx="8458200" cy="5334000"/>
          </a:xfrm>
        </p:spPr>
        <p:txBody>
          <a:bodyPr/>
          <a:lstStyle/>
          <a:p>
            <a:pPr eaLnBrk="1" hangingPunct="1">
              <a:lnSpc>
                <a:spcPct val="90000"/>
              </a:lnSpc>
            </a:pPr>
            <a:r>
              <a:rPr lang="en-US" altLang="en-US" u="sng"/>
              <a:t>Base Awards </a:t>
            </a:r>
            <a:r>
              <a:rPr lang="en-US" altLang="en-US"/>
              <a:t>(each runner including the batter/runner)</a:t>
            </a:r>
          </a:p>
          <a:p>
            <a:pPr lvl="1" eaLnBrk="1" hangingPunct="1">
              <a:lnSpc>
                <a:spcPct val="90000"/>
              </a:lnSpc>
            </a:pPr>
            <a:r>
              <a:rPr lang="en-US" altLang="en-US" sz="2400">
                <a:solidFill>
                  <a:srgbClr val="00B050"/>
                </a:solidFill>
              </a:rPr>
              <a:t>3 bases </a:t>
            </a:r>
            <a:r>
              <a:rPr lang="en-US" altLang="en-US" sz="2400"/>
              <a:t>if a </a:t>
            </a:r>
            <a:r>
              <a:rPr lang="en-US" altLang="en-US" sz="2400">
                <a:solidFill>
                  <a:srgbClr val="FF0000"/>
                </a:solidFill>
              </a:rPr>
              <a:t>fair ball is touched </a:t>
            </a:r>
            <a:r>
              <a:rPr lang="en-US" altLang="en-US" sz="2400"/>
              <a:t>by detached equipment</a:t>
            </a:r>
          </a:p>
          <a:p>
            <a:pPr lvl="1" eaLnBrk="1" hangingPunct="1">
              <a:lnSpc>
                <a:spcPct val="90000"/>
              </a:lnSpc>
            </a:pPr>
            <a:r>
              <a:rPr lang="en-US" altLang="en-US" sz="2400">
                <a:solidFill>
                  <a:srgbClr val="00B050"/>
                </a:solidFill>
              </a:rPr>
              <a:t>2 bases </a:t>
            </a:r>
            <a:r>
              <a:rPr lang="en-US" altLang="en-US" sz="2400"/>
              <a:t>if a </a:t>
            </a:r>
            <a:r>
              <a:rPr lang="en-US" altLang="en-US" sz="2400">
                <a:solidFill>
                  <a:srgbClr val="FF0000"/>
                </a:solidFill>
              </a:rPr>
              <a:t>thrown ball is touched </a:t>
            </a:r>
            <a:r>
              <a:rPr lang="en-US" altLang="en-US" sz="2400"/>
              <a:t>by detached equipment</a:t>
            </a:r>
          </a:p>
          <a:p>
            <a:pPr lvl="1" eaLnBrk="1" hangingPunct="1">
              <a:lnSpc>
                <a:spcPct val="90000"/>
              </a:lnSpc>
            </a:pPr>
            <a:r>
              <a:rPr lang="en-US" altLang="en-US" sz="2400">
                <a:solidFill>
                  <a:srgbClr val="00B050"/>
                </a:solidFill>
              </a:rPr>
              <a:t>2 bases </a:t>
            </a:r>
            <a:r>
              <a:rPr lang="en-US" altLang="en-US" sz="2400"/>
              <a:t>when a </a:t>
            </a:r>
            <a:r>
              <a:rPr lang="en-US" altLang="en-US" sz="2400">
                <a:solidFill>
                  <a:srgbClr val="FF0000"/>
                </a:solidFill>
              </a:rPr>
              <a:t>thrown ball goes out of play</a:t>
            </a:r>
          </a:p>
          <a:p>
            <a:pPr lvl="2" eaLnBrk="1" hangingPunct="1">
              <a:lnSpc>
                <a:spcPct val="90000"/>
              </a:lnSpc>
            </a:pPr>
            <a:r>
              <a:rPr lang="en-US" altLang="en-US" i="1">
                <a:solidFill>
                  <a:srgbClr val="FF0000"/>
                </a:solidFill>
              </a:rPr>
              <a:t>Time of pitch </a:t>
            </a:r>
            <a:r>
              <a:rPr lang="en-US" altLang="en-US" i="1"/>
              <a:t>if throw is first play by an infielder</a:t>
            </a:r>
          </a:p>
          <a:p>
            <a:pPr lvl="2" eaLnBrk="1" hangingPunct="1">
              <a:lnSpc>
                <a:spcPct val="90000"/>
              </a:lnSpc>
            </a:pPr>
            <a:r>
              <a:rPr lang="en-US" altLang="en-US" i="1">
                <a:solidFill>
                  <a:srgbClr val="FF0000"/>
                </a:solidFill>
              </a:rPr>
              <a:t>Time of throw</a:t>
            </a:r>
            <a:r>
              <a:rPr lang="en-US" altLang="en-US" i="1"/>
              <a:t> in all other cases</a:t>
            </a:r>
          </a:p>
          <a:p>
            <a:pPr lvl="1" eaLnBrk="1" hangingPunct="1">
              <a:lnSpc>
                <a:spcPct val="90000"/>
              </a:lnSpc>
            </a:pPr>
            <a:r>
              <a:rPr lang="en-US" altLang="en-US" sz="2400">
                <a:solidFill>
                  <a:srgbClr val="00B050"/>
                </a:solidFill>
              </a:rPr>
              <a:t>1 base </a:t>
            </a:r>
            <a:r>
              <a:rPr lang="en-US" altLang="en-US" sz="2400"/>
              <a:t>when a </a:t>
            </a:r>
            <a:r>
              <a:rPr lang="en-US" altLang="en-US" sz="2400">
                <a:solidFill>
                  <a:srgbClr val="FF0000"/>
                </a:solidFill>
              </a:rPr>
              <a:t>pitched ball </a:t>
            </a:r>
            <a:r>
              <a:rPr lang="en-US" altLang="en-US" sz="2400"/>
              <a:t>goes out of play</a:t>
            </a:r>
          </a:p>
          <a:p>
            <a:pPr lvl="1" eaLnBrk="1" hangingPunct="1">
              <a:lnSpc>
                <a:spcPct val="90000"/>
              </a:lnSpc>
            </a:pPr>
            <a:r>
              <a:rPr lang="en-US" altLang="en-US" sz="2400">
                <a:solidFill>
                  <a:srgbClr val="00B050"/>
                </a:solidFill>
              </a:rPr>
              <a:t>1 base </a:t>
            </a:r>
            <a:r>
              <a:rPr lang="en-US" altLang="en-US" sz="2400"/>
              <a:t>if a </a:t>
            </a:r>
            <a:r>
              <a:rPr lang="en-US" altLang="en-US" sz="2400">
                <a:solidFill>
                  <a:srgbClr val="FF0000"/>
                </a:solidFill>
              </a:rPr>
              <a:t>fielder touches a pitched ball </a:t>
            </a:r>
            <a:r>
              <a:rPr lang="en-US" altLang="en-US" sz="2400"/>
              <a:t>with detached equipment</a:t>
            </a:r>
          </a:p>
          <a:p>
            <a:pPr lvl="1" eaLnBrk="1" hangingPunct="1">
              <a:lnSpc>
                <a:spcPct val="90000"/>
              </a:lnSpc>
            </a:pPr>
            <a:r>
              <a:rPr lang="en-US" altLang="en-US" sz="2400"/>
              <a:t>Batter is entitled to </a:t>
            </a:r>
            <a:r>
              <a:rPr lang="en-US" altLang="en-US" sz="2400">
                <a:solidFill>
                  <a:srgbClr val="00B050"/>
                </a:solidFill>
              </a:rPr>
              <a:t>one base </a:t>
            </a:r>
            <a:r>
              <a:rPr lang="en-US" altLang="en-US" sz="2400"/>
              <a:t>if hit by a pitched ball (not in the strike zone)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818F808-7010-46C3-8D31-6CD8FF6E2318}"/>
              </a:ext>
            </a:extLst>
          </p:cNvPr>
          <p:cNvSpPr>
            <a:spLocks noGrp="1" noChangeArrowheads="1"/>
          </p:cNvSpPr>
          <p:nvPr>
            <p:ph type="title"/>
          </p:nvPr>
        </p:nvSpPr>
        <p:spPr>
          <a:xfrm>
            <a:off x="457200" y="7938"/>
            <a:ext cx="8229600" cy="1143000"/>
          </a:xfrm>
        </p:spPr>
        <p:txBody>
          <a:bodyPr/>
          <a:lstStyle/>
          <a:p>
            <a:pPr eaLnBrk="1" hangingPunct="1"/>
            <a:r>
              <a:rPr lang="en-US" altLang="en-US" dirty="0"/>
              <a:t>2026 District 8 Rules – Rule 7</a:t>
            </a:r>
          </a:p>
        </p:txBody>
      </p:sp>
      <p:sp>
        <p:nvSpPr>
          <p:cNvPr id="57347" name="Rectangle 3">
            <a:extLst>
              <a:ext uri="{FF2B5EF4-FFF2-40B4-BE49-F238E27FC236}">
                <a16:creationId xmlns:a16="http://schemas.microsoft.com/office/drawing/2014/main" id="{5C082334-F589-4CB0-AF09-12DA11DD141E}"/>
              </a:ext>
            </a:extLst>
          </p:cNvPr>
          <p:cNvSpPr>
            <a:spLocks noGrp="1" noChangeArrowheads="1"/>
          </p:cNvSpPr>
          <p:nvPr>
            <p:ph type="body" idx="1"/>
          </p:nvPr>
        </p:nvSpPr>
        <p:spPr>
          <a:xfrm>
            <a:off x="457200" y="1371600"/>
            <a:ext cx="8458200" cy="5181600"/>
          </a:xfrm>
        </p:spPr>
        <p:txBody>
          <a:bodyPr/>
          <a:lstStyle/>
          <a:p>
            <a:pPr eaLnBrk="1" hangingPunct="1">
              <a:lnSpc>
                <a:spcPct val="90000"/>
              </a:lnSpc>
              <a:defRPr/>
            </a:pPr>
            <a:r>
              <a:rPr lang="en-US" altLang="en-US" sz="2400" b="1" i="1" u="sng" dirty="0"/>
              <a:t>Obstruction</a:t>
            </a:r>
            <a:r>
              <a:rPr lang="en-US" altLang="en-US" sz="2400" dirty="0"/>
              <a:t>:</a:t>
            </a:r>
          </a:p>
          <a:p>
            <a:pPr lvl="1" eaLnBrk="1" hangingPunct="1">
              <a:lnSpc>
                <a:spcPct val="90000"/>
              </a:lnSpc>
              <a:defRPr/>
            </a:pPr>
            <a:r>
              <a:rPr lang="en-US" altLang="en-US" sz="2000" b="1" u="sng" dirty="0"/>
              <a:t>Type A:</a:t>
            </a:r>
            <a:r>
              <a:rPr lang="en-US" altLang="en-US" sz="2000" dirty="0"/>
              <a:t> A play is being made on the runner or the batter/runner is obstructed before he reaches first base</a:t>
            </a:r>
          </a:p>
          <a:p>
            <a:pPr lvl="1" eaLnBrk="1" hangingPunct="1">
              <a:lnSpc>
                <a:spcPct val="90000"/>
              </a:lnSpc>
              <a:defRPr/>
            </a:pPr>
            <a:r>
              <a:rPr lang="en-US" altLang="en-US" sz="2000" dirty="0"/>
              <a:t>The ball is dead</a:t>
            </a:r>
          </a:p>
          <a:p>
            <a:pPr lvl="1" eaLnBrk="1" hangingPunct="1">
              <a:lnSpc>
                <a:spcPct val="90000"/>
              </a:lnSpc>
              <a:defRPr/>
            </a:pPr>
            <a:r>
              <a:rPr lang="en-US" altLang="en-US" sz="2000" dirty="0"/>
              <a:t>Runners are awarded bases per umpire judgment</a:t>
            </a:r>
          </a:p>
          <a:p>
            <a:pPr lvl="1" eaLnBrk="1" hangingPunct="1">
              <a:lnSpc>
                <a:spcPct val="90000"/>
              </a:lnSpc>
              <a:defRPr/>
            </a:pPr>
            <a:r>
              <a:rPr lang="en-US" altLang="en-US" sz="2000" dirty="0"/>
              <a:t>The obstructed runner shall be awarded at least one base beyond the last base legally touched before the obstruction</a:t>
            </a:r>
          </a:p>
          <a:p>
            <a:pPr marL="457200" lvl="1" indent="0" eaLnBrk="1" hangingPunct="1">
              <a:lnSpc>
                <a:spcPct val="90000"/>
              </a:lnSpc>
              <a:buFontTx/>
              <a:buNone/>
              <a:defRPr/>
            </a:pPr>
            <a:r>
              <a:rPr lang="en-US" altLang="en-US" sz="2000" dirty="0"/>
              <a:t> </a:t>
            </a:r>
          </a:p>
          <a:p>
            <a:pPr lvl="1" eaLnBrk="1" hangingPunct="1">
              <a:lnSpc>
                <a:spcPct val="90000"/>
              </a:lnSpc>
              <a:defRPr/>
            </a:pPr>
            <a:r>
              <a:rPr lang="en-US" altLang="en-US" sz="2000" b="1" u="sng" dirty="0"/>
              <a:t>Type B:</a:t>
            </a:r>
            <a:r>
              <a:rPr lang="en-US" altLang="en-US" sz="2000" dirty="0"/>
              <a:t> No play is being made on the obstructed runner</a:t>
            </a:r>
          </a:p>
          <a:p>
            <a:pPr lvl="1" eaLnBrk="1" hangingPunct="1">
              <a:lnSpc>
                <a:spcPct val="90000"/>
              </a:lnSpc>
              <a:defRPr/>
            </a:pPr>
            <a:r>
              <a:rPr lang="en-US" altLang="en-US" sz="2000" dirty="0"/>
              <a:t>Delayed dead ball is signaled</a:t>
            </a:r>
          </a:p>
          <a:p>
            <a:pPr lvl="1" eaLnBrk="1" hangingPunct="1">
              <a:lnSpc>
                <a:spcPct val="90000"/>
              </a:lnSpc>
              <a:defRPr/>
            </a:pPr>
            <a:r>
              <a:rPr lang="en-US" altLang="en-US" sz="2000" dirty="0"/>
              <a:t>The umpire will impose such penalties (if any) to nullify the act of obstruction</a:t>
            </a:r>
          </a:p>
          <a:p>
            <a:pPr lvl="1" eaLnBrk="1" hangingPunct="1">
              <a:lnSpc>
                <a:spcPct val="90000"/>
              </a:lnSpc>
              <a:defRPr/>
            </a:pPr>
            <a:r>
              <a:rPr lang="en-US" altLang="en-US" sz="2000" dirty="0"/>
              <a:t>If a defensive player </a:t>
            </a:r>
            <a:r>
              <a:rPr lang="en-US" altLang="en-US" sz="2000" b="1" i="1" dirty="0">
                <a:solidFill>
                  <a:srgbClr val="FF0000"/>
                </a:solidFill>
              </a:rPr>
              <a:t>blocks the baseline or base without the ball </a:t>
            </a:r>
            <a:r>
              <a:rPr lang="en-US" altLang="en-US" sz="2000" dirty="0"/>
              <a:t>obstruction shall be called</a:t>
            </a:r>
          </a:p>
          <a:p>
            <a:pPr lvl="1" eaLnBrk="1" hangingPunct="1">
              <a:lnSpc>
                <a:spcPct val="90000"/>
              </a:lnSpc>
              <a:defRPr/>
            </a:pPr>
            <a:r>
              <a:rPr lang="en-US" altLang="en-US" sz="2000" dirty="0"/>
              <a:t>A fake tag is considered obstruction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79B11FB0-1568-4C4E-8BFA-1C37EFCD6899}"/>
              </a:ext>
            </a:extLst>
          </p:cNvPr>
          <p:cNvSpPr>
            <a:spLocks noGrp="1" noChangeArrowheads="1"/>
          </p:cNvSpPr>
          <p:nvPr>
            <p:ph type="title"/>
          </p:nvPr>
        </p:nvSpPr>
        <p:spPr>
          <a:xfrm>
            <a:off x="495300" y="1235075"/>
            <a:ext cx="8077200" cy="641350"/>
          </a:xfrm>
        </p:spPr>
        <p:txBody>
          <a:bodyPr/>
          <a:lstStyle/>
          <a:p>
            <a:pPr algn="ctr" eaLnBrk="1" hangingPunct="1"/>
            <a:r>
              <a:rPr lang="en-US" altLang="en-US" sz="4000" dirty="0"/>
              <a:t>2026 District 8 Rules</a:t>
            </a:r>
            <a:br>
              <a:rPr lang="en-US" altLang="en-US" sz="4000" dirty="0"/>
            </a:br>
            <a:endParaRPr lang="en-US" altLang="en-US" sz="4000" dirty="0"/>
          </a:p>
        </p:txBody>
      </p:sp>
      <p:sp>
        <p:nvSpPr>
          <p:cNvPr id="6147" name="Rectangle 5">
            <a:extLst>
              <a:ext uri="{FF2B5EF4-FFF2-40B4-BE49-F238E27FC236}">
                <a16:creationId xmlns:a16="http://schemas.microsoft.com/office/drawing/2014/main" id="{49A26A53-CA0D-4794-88D8-9AEA30656654}"/>
              </a:ext>
            </a:extLst>
          </p:cNvPr>
          <p:cNvSpPr>
            <a:spLocks noGrp="1" noChangeArrowheads="1"/>
          </p:cNvSpPr>
          <p:nvPr>
            <p:ph type="body" sz="half" idx="2"/>
          </p:nvPr>
        </p:nvSpPr>
        <p:spPr>
          <a:xfrm>
            <a:off x="152400" y="1235076"/>
            <a:ext cx="8763000" cy="4860924"/>
          </a:xfrm>
        </p:spPr>
        <p:txBody>
          <a:bodyPr/>
          <a:lstStyle/>
          <a:p>
            <a:pPr marL="0" marR="0" indent="-6350">
              <a:lnSpc>
                <a:spcPct val="103000"/>
              </a:lnSpc>
              <a:spcBef>
                <a:spcPts val="0"/>
              </a:spcBef>
              <a:spcAft>
                <a:spcPts val="25"/>
              </a:spcAft>
            </a:pPr>
            <a:r>
              <a:rPr lang="en-US" sz="1800" dirty="0">
                <a:latin typeface="Arial" panose="020B0604020202020204" pitchFamily="34" charset="0"/>
                <a:ea typeface="Arial" panose="020B0604020202020204" pitchFamily="34" charset="0"/>
                <a:cs typeface="Times New Roman" panose="02020603050405020304" pitchFamily="18" charset="0"/>
              </a:rPr>
              <a:t> </a:t>
            </a:r>
          </a:p>
          <a:p>
            <a:pPr marL="450850" marR="0" indent="-457200">
              <a:lnSpc>
                <a:spcPct val="103000"/>
              </a:lnSpc>
              <a:spcBef>
                <a:spcPts val="0"/>
              </a:spcBef>
              <a:spcAft>
                <a:spcPts val="25"/>
              </a:spcAft>
              <a:buFont typeface="+mj-lt"/>
              <a:buAutoNum type="arabicPeriod"/>
            </a:pPr>
            <a:r>
              <a:rPr lang="en-US" sz="2000" dirty="0">
                <a:latin typeface="Arial" panose="020B0604020202020204" pitchFamily="34" charset="0"/>
                <a:cs typeface="Times New Roman" panose="02020603050405020304" pitchFamily="18" charset="0"/>
              </a:rPr>
              <a:t>Regulation 1(c) 10 [8] </a:t>
            </a:r>
          </a:p>
          <a:p>
            <a:pPr marL="0" marR="0" indent="-6350">
              <a:lnSpc>
                <a:spcPct val="103000"/>
              </a:lnSpc>
              <a:spcBef>
                <a:spcPts val="0"/>
              </a:spcBef>
              <a:spcAft>
                <a:spcPts val="25"/>
              </a:spcAft>
            </a:pPr>
            <a:endParaRPr lang="en-US" sz="2000" dirty="0">
              <a:latin typeface="Arial" panose="020B0604020202020204" pitchFamily="34" charset="0"/>
              <a:cs typeface="Times New Roman" panose="02020603050405020304" pitchFamily="18" charset="0"/>
            </a:endParaRPr>
          </a:p>
          <a:p>
            <a:pPr marL="336550" marR="0" indent="-342900">
              <a:lnSpc>
                <a:spcPct val="103000"/>
              </a:lnSpc>
              <a:spcBef>
                <a:spcPts val="0"/>
              </a:spcBef>
              <a:spcAft>
                <a:spcPts val="25"/>
              </a:spcAft>
              <a:buFont typeface="Arial" panose="020B0604020202020204" pitchFamily="34" charset="0"/>
              <a:buChar char="•"/>
            </a:pPr>
            <a:r>
              <a:rPr lang="en-US" sz="2000" dirty="0">
                <a:latin typeface="Arial" panose="020B0604020202020204" pitchFamily="34" charset="0"/>
                <a:ea typeface="Arial" panose="020B0604020202020204" pitchFamily="34" charset="0"/>
                <a:cs typeface="Times New Roman" panose="02020603050405020304" pitchFamily="18" charset="0"/>
              </a:rPr>
              <a:t>Require all individuals who complete the volunteer application to complete the required annual abuse awareness training through the Little League Abuse Awareness Course, available at </a:t>
            </a:r>
          </a:p>
          <a:p>
            <a:pPr marL="0" marR="0" indent="-6350">
              <a:lnSpc>
                <a:spcPct val="103000"/>
              </a:lnSpc>
              <a:spcBef>
                <a:spcPts val="0"/>
              </a:spcBef>
              <a:spcAft>
                <a:spcPts val="25"/>
              </a:spcAft>
            </a:pPr>
            <a:endParaRPr lang="en-US" sz="2000" dirty="0">
              <a:latin typeface="Arial" panose="020B0604020202020204" pitchFamily="34" charset="0"/>
              <a:ea typeface="Arial" panose="020B0604020202020204" pitchFamily="34" charset="0"/>
              <a:cs typeface="Times New Roman" panose="02020603050405020304" pitchFamily="18" charset="0"/>
            </a:endParaRPr>
          </a:p>
          <a:p>
            <a:pPr marL="0" marR="0" indent="-6350">
              <a:lnSpc>
                <a:spcPct val="103000"/>
              </a:lnSpc>
              <a:spcBef>
                <a:spcPts val="0"/>
              </a:spcBef>
              <a:spcAft>
                <a:spcPts val="25"/>
              </a:spcAft>
            </a:pPr>
            <a:r>
              <a:rPr lang="en-US" sz="1800" dirty="0">
                <a:latin typeface="Arial" panose="020B0604020202020204" pitchFamily="34" charset="0"/>
                <a:ea typeface="Arial" panose="020B0604020202020204" pitchFamily="34" charset="0"/>
                <a:cs typeface="Times New Roman" panose="02020603050405020304" pitchFamily="18" charset="0"/>
                <a:hlinkClick r:id="rId3"/>
              </a:rPr>
              <a:t>https://www.littleleague.org/university/articles/abuse-awareness-training-course</a:t>
            </a: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0" marR="0" indent="-6350">
              <a:lnSpc>
                <a:spcPct val="103000"/>
              </a:lnSpc>
              <a:spcBef>
                <a:spcPts val="0"/>
              </a:spcBef>
              <a:spcAft>
                <a:spcPts val="25"/>
              </a:spcAft>
            </a:pPr>
            <a:endParaRPr lang="en-US" sz="2000" dirty="0">
              <a:latin typeface="Arial" panose="020B0604020202020204" pitchFamily="34" charset="0"/>
              <a:ea typeface="Arial" panose="020B0604020202020204" pitchFamily="34" charset="0"/>
              <a:cs typeface="Times New Roman" panose="02020603050405020304" pitchFamily="18" charset="0"/>
            </a:endParaRPr>
          </a:p>
          <a:p>
            <a:pPr marL="336550" indent="-342900">
              <a:lnSpc>
                <a:spcPct val="103000"/>
              </a:lnSpc>
              <a:spcBef>
                <a:spcPts val="0"/>
              </a:spcBef>
              <a:spcAft>
                <a:spcPts val="25"/>
              </a:spcAft>
              <a:buFont typeface="Arial" panose="020B0604020202020204" pitchFamily="34" charset="0"/>
              <a:buChar char="•"/>
            </a:pPr>
            <a:r>
              <a:rPr lang="en-US" sz="2400" dirty="0">
                <a:solidFill>
                  <a:srgbClr val="FF0000"/>
                </a:solidFill>
              </a:rPr>
              <a:t>All volunteers must complete the Abuse Awareness Training</a:t>
            </a:r>
            <a:endParaRPr lang="en-US" sz="2400"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011651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4CDC4D28-B8D8-4A2B-A11D-30F37B7E2082}"/>
              </a:ext>
            </a:extLst>
          </p:cNvPr>
          <p:cNvSpPr>
            <a:spLocks noGrp="1" noChangeArrowheads="1"/>
          </p:cNvSpPr>
          <p:nvPr>
            <p:ph type="title"/>
          </p:nvPr>
        </p:nvSpPr>
        <p:spPr>
          <a:xfrm>
            <a:off x="457200" y="7938"/>
            <a:ext cx="8229600" cy="830262"/>
          </a:xfrm>
        </p:spPr>
        <p:txBody>
          <a:bodyPr/>
          <a:lstStyle/>
          <a:p>
            <a:pPr eaLnBrk="1" hangingPunct="1"/>
            <a:r>
              <a:rPr lang="en-US" altLang="en-US" dirty="0"/>
              <a:t>2026 District 8 Rules – Rule 7</a:t>
            </a:r>
          </a:p>
        </p:txBody>
      </p:sp>
      <p:sp>
        <p:nvSpPr>
          <p:cNvPr id="90115" name="Rectangle 3">
            <a:extLst>
              <a:ext uri="{FF2B5EF4-FFF2-40B4-BE49-F238E27FC236}">
                <a16:creationId xmlns:a16="http://schemas.microsoft.com/office/drawing/2014/main" id="{45D312B3-494D-4D36-B8FC-AF106CBD9C76}"/>
              </a:ext>
            </a:extLst>
          </p:cNvPr>
          <p:cNvSpPr>
            <a:spLocks noGrp="1" noChangeArrowheads="1"/>
          </p:cNvSpPr>
          <p:nvPr>
            <p:ph type="body" idx="1"/>
          </p:nvPr>
        </p:nvSpPr>
        <p:spPr>
          <a:xfrm>
            <a:off x="428625" y="1066800"/>
            <a:ext cx="8458200" cy="5562600"/>
          </a:xfrm>
        </p:spPr>
        <p:txBody>
          <a:bodyPr/>
          <a:lstStyle/>
          <a:p>
            <a:pPr eaLnBrk="1" hangingPunct="1">
              <a:lnSpc>
                <a:spcPct val="90000"/>
              </a:lnSpc>
            </a:pPr>
            <a:r>
              <a:rPr lang="en-US" altLang="en-US" sz="2400" dirty="0"/>
              <a:t>Runner is out for sliding head first </a:t>
            </a:r>
            <a:r>
              <a:rPr lang="en-US" altLang="en-US" sz="2400" b="1" i="1" dirty="0"/>
              <a:t>while advancing </a:t>
            </a:r>
            <a:r>
              <a:rPr lang="en-US" altLang="en-US" sz="2400" dirty="0"/>
              <a:t>(Int/JR/SR head first slide is permitted)</a:t>
            </a:r>
          </a:p>
          <a:p>
            <a:pPr eaLnBrk="1" hangingPunct="1">
              <a:lnSpc>
                <a:spcPct val="90000"/>
              </a:lnSpc>
            </a:pPr>
            <a:endParaRPr lang="en-US" altLang="en-US" sz="2400" b="1" i="1" dirty="0"/>
          </a:p>
          <a:p>
            <a:pPr eaLnBrk="1" hangingPunct="1">
              <a:lnSpc>
                <a:spcPct val="90000"/>
              </a:lnSpc>
            </a:pPr>
            <a:r>
              <a:rPr lang="en-US" altLang="en-US" sz="2400" dirty="0"/>
              <a:t>If two runners occupy the same base, the </a:t>
            </a:r>
            <a:r>
              <a:rPr lang="en-US" altLang="en-US" sz="2400" dirty="0">
                <a:solidFill>
                  <a:srgbClr val="FF0000"/>
                </a:solidFill>
              </a:rPr>
              <a:t>following runner is out</a:t>
            </a:r>
            <a:r>
              <a:rPr lang="en-US" altLang="en-US" sz="2400" dirty="0"/>
              <a:t> when tagged</a:t>
            </a:r>
          </a:p>
          <a:p>
            <a:pPr eaLnBrk="1" hangingPunct="1">
              <a:lnSpc>
                <a:spcPct val="90000"/>
              </a:lnSpc>
            </a:pPr>
            <a:endParaRPr lang="en-US" altLang="en-US" sz="2400" dirty="0"/>
          </a:p>
          <a:p>
            <a:pPr eaLnBrk="1" hangingPunct="1">
              <a:lnSpc>
                <a:spcPct val="90000"/>
              </a:lnSpc>
            </a:pPr>
            <a:r>
              <a:rPr lang="en-US" altLang="en-US" sz="2400" dirty="0"/>
              <a:t>If a runner passes another runner (that isn’t already out or has not been obstructed), the </a:t>
            </a:r>
            <a:r>
              <a:rPr lang="en-US" altLang="en-US" sz="2400" dirty="0">
                <a:solidFill>
                  <a:srgbClr val="FF0000"/>
                </a:solidFill>
              </a:rPr>
              <a:t>following runner is out</a:t>
            </a:r>
          </a:p>
          <a:p>
            <a:pPr eaLnBrk="1" hangingPunct="1">
              <a:lnSpc>
                <a:spcPct val="90000"/>
              </a:lnSpc>
            </a:pPr>
            <a:endParaRPr lang="en-US" altLang="en-US" sz="2400" dirty="0"/>
          </a:p>
          <a:p>
            <a:pPr eaLnBrk="1" hangingPunct="1">
              <a:lnSpc>
                <a:spcPct val="90000"/>
              </a:lnSpc>
            </a:pPr>
            <a:r>
              <a:rPr lang="en-US" altLang="en-US" sz="2400" dirty="0"/>
              <a:t>Runner is out for running more than 3 feet outside the baseline to avoid a tag (</a:t>
            </a:r>
            <a:r>
              <a:rPr lang="en-US" altLang="en-US" sz="2400" dirty="0">
                <a:solidFill>
                  <a:srgbClr val="00B050"/>
                </a:solidFill>
              </a:rPr>
              <a:t>baseline is set by the runner</a:t>
            </a:r>
            <a:r>
              <a:rPr lang="en-US" altLang="en-US" sz="2400" dirty="0"/>
              <a:t>)</a:t>
            </a:r>
          </a:p>
          <a:p>
            <a:pPr eaLnBrk="1" hangingPunct="1">
              <a:lnSpc>
                <a:spcPct val="90000"/>
              </a:lnSpc>
            </a:pPr>
            <a:endParaRPr lang="en-US" altLang="en-US" sz="2400" dirty="0"/>
          </a:p>
          <a:p>
            <a:pPr eaLnBrk="1" hangingPunct="1">
              <a:lnSpc>
                <a:spcPct val="90000"/>
              </a:lnSpc>
            </a:pPr>
            <a:r>
              <a:rPr lang="en-US" altLang="en-US" sz="2400" dirty="0"/>
              <a:t>Runner is out for failing to slide or attempting to get around a tag (runner may be ejected for malicious contact); </a:t>
            </a:r>
            <a:r>
              <a:rPr lang="en-US" altLang="en-US" sz="2400" b="1" i="1" dirty="0">
                <a:solidFill>
                  <a:srgbClr val="00B050"/>
                </a:solidFill>
              </a:rPr>
              <a:t>there is no must slide rule</a:t>
            </a:r>
            <a:r>
              <a:rPr lang="en-US" altLang="en-US" sz="2400" dirty="0"/>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F551F357-5106-4126-8312-E1D6F9454597}"/>
              </a:ext>
            </a:extLst>
          </p:cNvPr>
          <p:cNvSpPr>
            <a:spLocks noGrp="1" noChangeArrowheads="1"/>
          </p:cNvSpPr>
          <p:nvPr>
            <p:ph type="title"/>
          </p:nvPr>
        </p:nvSpPr>
        <p:spPr>
          <a:xfrm>
            <a:off x="457200" y="22225"/>
            <a:ext cx="8229600" cy="1143000"/>
          </a:xfrm>
        </p:spPr>
        <p:txBody>
          <a:bodyPr/>
          <a:lstStyle/>
          <a:p>
            <a:pPr eaLnBrk="1" hangingPunct="1"/>
            <a:r>
              <a:rPr lang="en-US" altLang="en-US" dirty="0"/>
              <a:t>2026 District 8 Rules – Rule 7</a:t>
            </a:r>
          </a:p>
        </p:txBody>
      </p:sp>
      <p:sp>
        <p:nvSpPr>
          <p:cNvPr id="92163" name="Rectangle 3">
            <a:extLst>
              <a:ext uri="{FF2B5EF4-FFF2-40B4-BE49-F238E27FC236}">
                <a16:creationId xmlns:a16="http://schemas.microsoft.com/office/drawing/2014/main" id="{C9AFB166-ADA4-4142-86FF-9326300761B8}"/>
              </a:ext>
            </a:extLst>
          </p:cNvPr>
          <p:cNvSpPr>
            <a:spLocks noGrp="1" noChangeArrowheads="1"/>
          </p:cNvSpPr>
          <p:nvPr>
            <p:ph type="body" idx="1"/>
          </p:nvPr>
        </p:nvSpPr>
        <p:spPr>
          <a:xfrm>
            <a:off x="457200" y="1676400"/>
            <a:ext cx="8458200" cy="4343400"/>
          </a:xfrm>
        </p:spPr>
        <p:txBody>
          <a:bodyPr/>
          <a:lstStyle/>
          <a:p>
            <a:pPr eaLnBrk="1" hangingPunct="1">
              <a:lnSpc>
                <a:spcPct val="90000"/>
              </a:lnSpc>
            </a:pPr>
            <a:r>
              <a:rPr lang="en-US" altLang="en-US" sz="2400"/>
              <a:t>Runner is out for intentionally interfering with a thrown ball</a:t>
            </a:r>
          </a:p>
          <a:p>
            <a:pPr eaLnBrk="1" hangingPunct="1">
              <a:lnSpc>
                <a:spcPct val="90000"/>
              </a:lnSpc>
            </a:pPr>
            <a:endParaRPr lang="en-US" altLang="en-US" sz="2400"/>
          </a:p>
          <a:p>
            <a:pPr eaLnBrk="1" hangingPunct="1">
              <a:lnSpc>
                <a:spcPct val="90000"/>
              </a:lnSpc>
            </a:pPr>
            <a:r>
              <a:rPr lang="en-US" altLang="en-US" sz="2400"/>
              <a:t>Runner is out for interfering with a fielder making a play</a:t>
            </a:r>
          </a:p>
          <a:p>
            <a:pPr eaLnBrk="1" hangingPunct="1">
              <a:lnSpc>
                <a:spcPct val="90000"/>
              </a:lnSpc>
            </a:pPr>
            <a:endParaRPr lang="en-US" altLang="en-US" sz="2400"/>
          </a:p>
          <a:p>
            <a:pPr eaLnBrk="1" hangingPunct="1">
              <a:lnSpc>
                <a:spcPct val="90000"/>
              </a:lnSpc>
            </a:pPr>
            <a:r>
              <a:rPr lang="en-US" altLang="en-US" sz="2400"/>
              <a:t>Runner is out if the batter interferes with a play at home before two are out, if two are out the batter is out</a:t>
            </a:r>
          </a:p>
          <a:p>
            <a:pPr eaLnBrk="1" hangingPunct="1">
              <a:lnSpc>
                <a:spcPct val="90000"/>
              </a:lnSpc>
            </a:pPr>
            <a:endParaRPr lang="en-US" altLang="en-US" sz="2400"/>
          </a:p>
          <a:p>
            <a:pPr eaLnBrk="1" hangingPunct="1">
              <a:lnSpc>
                <a:spcPct val="90000"/>
              </a:lnSpc>
            </a:pPr>
            <a:r>
              <a:rPr lang="en-US" altLang="en-US" sz="2400"/>
              <a:t>If a base comes loose, no play can be made on that runner at that base if the runner has reached base safely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09C32F86-5B75-4D99-B049-6C9163D49CD6}"/>
              </a:ext>
            </a:extLst>
          </p:cNvPr>
          <p:cNvSpPr>
            <a:spLocks noGrp="1" noChangeArrowheads="1"/>
          </p:cNvSpPr>
          <p:nvPr>
            <p:ph type="title"/>
          </p:nvPr>
        </p:nvSpPr>
        <p:spPr>
          <a:xfrm>
            <a:off x="457200" y="6350"/>
            <a:ext cx="8229600" cy="679450"/>
          </a:xfrm>
        </p:spPr>
        <p:txBody>
          <a:bodyPr/>
          <a:lstStyle/>
          <a:p>
            <a:pPr eaLnBrk="1" hangingPunct="1"/>
            <a:r>
              <a:rPr lang="en-US" altLang="en-US" sz="4000" dirty="0"/>
              <a:t>2026 District 8 Rules – Rule 7</a:t>
            </a:r>
          </a:p>
        </p:txBody>
      </p:sp>
      <p:sp>
        <p:nvSpPr>
          <p:cNvPr id="94211" name="Rectangle 3">
            <a:extLst>
              <a:ext uri="{FF2B5EF4-FFF2-40B4-BE49-F238E27FC236}">
                <a16:creationId xmlns:a16="http://schemas.microsoft.com/office/drawing/2014/main" id="{877F5AF2-930C-4A21-8AD9-183EB4064F56}"/>
              </a:ext>
            </a:extLst>
          </p:cNvPr>
          <p:cNvSpPr>
            <a:spLocks noGrp="1" noChangeArrowheads="1"/>
          </p:cNvSpPr>
          <p:nvPr>
            <p:ph type="body" idx="1"/>
          </p:nvPr>
        </p:nvSpPr>
        <p:spPr>
          <a:xfrm>
            <a:off x="304800" y="762000"/>
            <a:ext cx="8610600" cy="5943600"/>
          </a:xfrm>
        </p:spPr>
        <p:txBody>
          <a:bodyPr/>
          <a:lstStyle/>
          <a:p>
            <a:pPr eaLnBrk="1" hangingPunct="1"/>
            <a:r>
              <a:rPr lang="en-US" altLang="en-US" sz="2400" dirty="0"/>
              <a:t>Interference</a:t>
            </a:r>
          </a:p>
          <a:p>
            <a:pPr lvl="1" eaLnBrk="1" hangingPunct="1"/>
            <a:r>
              <a:rPr lang="en-US" altLang="en-US" sz="1800" dirty="0"/>
              <a:t>The batter hinders the catcher while attempting to field the ball</a:t>
            </a:r>
          </a:p>
          <a:p>
            <a:pPr lvl="1" eaLnBrk="1" hangingPunct="1"/>
            <a:r>
              <a:rPr lang="en-US" altLang="en-US" sz="1800" dirty="0"/>
              <a:t>The batter intentionally deflects the course of a foul ball in any manner</a:t>
            </a:r>
          </a:p>
          <a:p>
            <a:pPr lvl="1" eaLnBrk="1" hangingPunct="1"/>
            <a:r>
              <a:rPr lang="en-US" altLang="en-US" sz="1800" dirty="0"/>
              <a:t>A runner intentionally interferes with the intent to break up a double play</a:t>
            </a:r>
          </a:p>
          <a:p>
            <a:pPr lvl="2" eaLnBrk="1" hangingPunct="1"/>
            <a:r>
              <a:rPr lang="en-US" altLang="en-US" sz="1600" dirty="0"/>
              <a:t>Batter/Runner is called out and the runner who advanced closest to home plate is out regardless of where the double play might have been</a:t>
            </a:r>
          </a:p>
          <a:p>
            <a:pPr lvl="1" eaLnBrk="1" hangingPunct="1"/>
            <a:r>
              <a:rPr lang="en-US" altLang="en-US" sz="1800" dirty="0"/>
              <a:t>A base coach physically assists a runner</a:t>
            </a:r>
          </a:p>
          <a:p>
            <a:pPr lvl="1" eaLnBrk="1" hangingPunct="1"/>
            <a:r>
              <a:rPr lang="en-US" altLang="en-US" sz="1800" dirty="0"/>
              <a:t>Runner fails to avoid a fielder attempting to field a batted ball</a:t>
            </a:r>
          </a:p>
          <a:p>
            <a:pPr lvl="1" eaLnBrk="1" hangingPunct="1"/>
            <a:r>
              <a:rPr lang="en-US" altLang="en-US" sz="1800" dirty="0"/>
              <a:t>A fair ball touches the batter or runner before touching a fielder</a:t>
            </a:r>
          </a:p>
          <a:p>
            <a:pPr lvl="1" eaLnBrk="1" hangingPunct="1"/>
            <a:r>
              <a:rPr lang="en-US" altLang="en-US" sz="1800" dirty="0"/>
              <a:t>Runner intentionally kicks a batted ball</a:t>
            </a:r>
          </a:p>
          <a:p>
            <a:pPr eaLnBrk="1" hangingPunct="1"/>
            <a:r>
              <a:rPr lang="en-US" altLang="en-US" sz="2000" b="1" u="sng" dirty="0"/>
              <a:t>Penalty for interference:</a:t>
            </a:r>
            <a:r>
              <a:rPr lang="en-US" altLang="en-US" sz="2000" dirty="0"/>
              <a:t> The runner is out, and the ball is dead</a:t>
            </a:r>
          </a:p>
          <a:p>
            <a:pPr eaLnBrk="1" hangingPunct="1"/>
            <a:endParaRPr lang="en-US" altLang="en-US" sz="2000" dirty="0"/>
          </a:p>
          <a:p>
            <a:r>
              <a:rPr lang="en-US" altLang="en-US" sz="1800" dirty="0"/>
              <a:t>Please also consider the following rule that applies to interference: </a:t>
            </a:r>
            <a:r>
              <a:rPr lang="en-US" altLang="en-US" sz="1800" u="sng" dirty="0"/>
              <a:t>Rule 6.06(c)</a:t>
            </a:r>
            <a:r>
              <a:rPr lang="en-US" altLang="en-US" sz="1800" dirty="0"/>
              <a:t>: A </a:t>
            </a:r>
            <a:r>
              <a:rPr lang="en-US" altLang="en-US" sz="1800" b="1" i="1" dirty="0"/>
              <a:t>batter is out for illegal action </a:t>
            </a:r>
            <a:r>
              <a:rPr lang="en-US" altLang="en-US" sz="1800" dirty="0"/>
              <a:t>when: interfering with the catcher’s fielding or throwing by stepping out of the batter’s box </a:t>
            </a:r>
            <a:r>
              <a:rPr lang="en-US" altLang="en-US" sz="1800" b="1" i="1" dirty="0"/>
              <a:t>or</a:t>
            </a:r>
            <a:r>
              <a:rPr lang="en-US" altLang="en-US" sz="1800" dirty="0"/>
              <a:t> making any other movement that hinders the catcher’s actions at home base or the catcher’s attempt to play on a runner </a:t>
            </a:r>
            <a:r>
              <a:rPr lang="en-US" altLang="en-US" sz="1800" b="1" i="1" dirty="0"/>
              <a:t>or</a:t>
            </a:r>
            <a:r>
              <a:rPr lang="en-US" altLang="en-US" sz="1800" dirty="0"/>
              <a:t> </a:t>
            </a:r>
            <a:r>
              <a:rPr lang="en-US" altLang="en-US" sz="1800" dirty="0">
                <a:solidFill>
                  <a:srgbClr val="FF0000"/>
                </a:solidFill>
              </a:rPr>
              <a:t>failing to make a reasonable effort  to vacate a congested area when there is a throw to home plate </a:t>
            </a:r>
            <a:r>
              <a:rPr lang="en-US" altLang="en-US" sz="1800" dirty="0"/>
              <a:t>and there is time for the batter to move away.</a:t>
            </a:r>
          </a:p>
          <a:p>
            <a:pPr eaLnBrk="1" hangingPunct="1"/>
            <a:endParaRPr lang="en-US" altLang="en-US" sz="2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116BBE50-F577-466B-A7A1-C0A93F1B5DB8}"/>
              </a:ext>
            </a:extLst>
          </p:cNvPr>
          <p:cNvSpPr>
            <a:spLocks noGrp="1" noChangeArrowheads="1"/>
          </p:cNvSpPr>
          <p:nvPr>
            <p:ph type="title"/>
          </p:nvPr>
        </p:nvSpPr>
        <p:spPr>
          <a:xfrm>
            <a:off x="457200" y="25400"/>
            <a:ext cx="8229600" cy="1143000"/>
          </a:xfrm>
        </p:spPr>
        <p:txBody>
          <a:bodyPr/>
          <a:lstStyle/>
          <a:p>
            <a:pPr eaLnBrk="1" hangingPunct="1"/>
            <a:r>
              <a:rPr lang="en-US" altLang="en-US" dirty="0"/>
              <a:t>2026 District 8 Rules – Rule 7</a:t>
            </a:r>
          </a:p>
        </p:txBody>
      </p:sp>
      <p:sp>
        <p:nvSpPr>
          <p:cNvPr id="96259" name="Rectangle 3">
            <a:extLst>
              <a:ext uri="{FF2B5EF4-FFF2-40B4-BE49-F238E27FC236}">
                <a16:creationId xmlns:a16="http://schemas.microsoft.com/office/drawing/2014/main" id="{8FF39C8C-AD9C-49CF-8A61-06F3D31F053C}"/>
              </a:ext>
            </a:extLst>
          </p:cNvPr>
          <p:cNvSpPr>
            <a:spLocks noGrp="1" noChangeArrowheads="1"/>
          </p:cNvSpPr>
          <p:nvPr>
            <p:ph type="body" idx="1"/>
          </p:nvPr>
        </p:nvSpPr>
        <p:spPr>
          <a:xfrm>
            <a:off x="457200" y="1066800"/>
            <a:ext cx="8458200" cy="5181600"/>
          </a:xfrm>
        </p:spPr>
        <p:txBody>
          <a:bodyPr/>
          <a:lstStyle/>
          <a:p>
            <a:pPr eaLnBrk="1" hangingPunct="1"/>
            <a:r>
              <a:rPr lang="en-US" altLang="en-US"/>
              <a:t>Appeals</a:t>
            </a:r>
          </a:p>
          <a:p>
            <a:pPr lvl="1" eaLnBrk="1" hangingPunct="1"/>
            <a:r>
              <a:rPr lang="en-US" altLang="en-US"/>
              <a:t>No appeal can be made if the ball is dead</a:t>
            </a:r>
          </a:p>
          <a:p>
            <a:pPr lvl="1" eaLnBrk="1" hangingPunct="1"/>
            <a:r>
              <a:rPr lang="en-US" altLang="en-US"/>
              <a:t>Any </a:t>
            </a:r>
            <a:r>
              <a:rPr lang="en-US" altLang="en-US">
                <a:solidFill>
                  <a:srgbClr val="FF0000"/>
                </a:solidFill>
              </a:rPr>
              <a:t>appeal must be made before the next pitch, or any play</a:t>
            </a:r>
            <a:r>
              <a:rPr lang="en-US" altLang="en-US"/>
              <a:t> or attempted play</a:t>
            </a:r>
          </a:p>
          <a:p>
            <a:pPr lvl="1" eaLnBrk="1" hangingPunct="1"/>
            <a:r>
              <a:rPr lang="en-US" altLang="en-US"/>
              <a:t>Appeal can be a verbal request or non-verbal (unmistakable act)</a:t>
            </a:r>
          </a:p>
          <a:p>
            <a:pPr lvl="1" eaLnBrk="1" hangingPunct="1"/>
            <a:r>
              <a:rPr lang="en-US" altLang="en-US"/>
              <a:t>Successive appeals may not be made on a runner at the same base</a:t>
            </a:r>
          </a:p>
          <a:p>
            <a:pPr lvl="1" eaLnBrk="1" hangingPunct="1"/>
            <a:r>
              <a:rPr lang="en-US" altLang="en-US"/>
              <a:t>Appeal plays may require an umpire to recognize an apparent fourth out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69084211-0AAB-41FC-B8B6-A6261B5B2C9B}"/>
              </a:ext>
            </a:extLst>
          </p:cNvPr>
          <p:cNvSpPr>
            <a:spLocks noGrp="1" noChangeArrowheads="1"/>
          </p:cNvSpPr>
          <p:nvPr>
            <p:ph type="title"/>
          </p:nvPr>
        </p:nvSpPr>
        <p:spPr>
          <a:xfrm>
            <a:off x="457200" y="0"/>
            <a:ext cx="8229600" cy="762000"/>
          </a:xfrm>
        </p:spPr>
        <p:txBody>
          <a:bodyPr/>
          <a:lstStyle/>
          <a:p>
            <a:pPr eaLnBrk="1" hangingPunct="1"/>
            <a:r>
              <a:rPr lang="en-US" altLang="en-US" dirty="0"/>
              <a:t>2026 District 8 Rules – Rule 7</a:t>
            </a:r>
          </a:p>
        </p:txBody>
      </p:sp>
      <p:sp>
        <p:nvSpPr>
          <p:cNvPr id="98307" name="Rectangle 3">
            <a:extLst>
              <a:ext uri="{FF2B5EF4-FFF2-40B4-BE49-F238E27FC236}">
                <a16:creationId xmlns:a16="http://schemas.microsoft.com/office/drawing/2014/main" id="{856EC7DD-E3ED-4FB0-9B05-0FD4341D79AD}"/>
              </a:ext>
            </a:extLst>
          </p:cNvPr>
          <p:cNvSpPr>
            <a:spLocks noGrp="1" noChangeArrowheads="1"/>
          </p:cNvSpPr>
          <p:nvPr>
            <p:ph type="body" idx="1"/>
          </p:nvPr>
        </p:nvSpPr>
        <p:spPr>
          <a:xfrm>
            <a:off x="457200" y="914400"/>
            <a:ext cx="8458200" cy="5638800"/>
          </a:xfrm>
        </p:spPr>
        <p:txBody>
          <a:bodyPr/>
          <a:lstStyle/>
          <a:p>
            <a:pPr eaLnBrk="1" hangingPunct="1">
              <a:lnSpc>
                <a:spcPct val="90000"/>
              </a:lnSpc>
            </a:pPr>
            <a:r>
              <a:rPr lang="en-US" altLang="en-US" sz="2800"/>
              <a:t>Leaving a base early</a:t>
            </a:r>
          </a:p>
          <a:p>
            <a:pPr lvl="1" eaLnBrk="1" hangingPunct="1">
              <a:lnSpc>
                <a:spcPct val="90000"/>
              </a:lnSpc>
            </a:pPr>
            <a:r>
              <a:rPr lang="en-US" altLang="en-US" sz="2400"/>
              <a:t>Base runners shall not leave their bases until the </a:t>
            </a:r>
            <a:r>
              <a:rPr lang="en-US" altLang="en-US" sz="2400">
                <a:solidFill>
                  <a:srgbClr val="00B050"/>
                </a:solidFill>
              </a:rPr>
              <a:t>ball reaches the batter</a:t>
            </a:r>
            <a:r>
              <a:rPr lang="en-US" altLang="en-US" sz="2400"/>
              <a:t> (</a:t>
            </a:r>
            <a:r>
              <a:rPr lang="en-US" altLang="en-US" sz="2400">
                <a:solidFill>
                  <a:srgbClr val="FF0000"/>
                </a:solidFill>
              </a:rPr>
              <a:t>Minors BB, Majors BB, Minors SB</a:t>
            </a:r>
            <a:r>
              <a:rPr lang="en-US" altLang="en-US" sz="2400"/>
              <a:t>)</a:t>
            </a:r>
          </a:p>
          <a:p>
            <a:pPr lvl="1" eaLnBrk="1" hangingPunct="1">
              <a:lnSpc>
                <a:spcPct val="90000"/>
              </a:lnSpc>
            </a:pPr>
            <a:r>
              <a:rPr lang="en-US" altLang="en-US" sz="2400"/>
              <a:t>Base runner shall not leave their bases until the </a:t>
            </a:r>
            <a:r>
              <a:rPr lang="en-US" altLang="en-US" sz="2400">
                <a:solidFill>
                  <a:srgbClr val="00B050"/>
                </a:solidFill>
              </a:rPr>
              <a:t>ball is released</a:t>
            </a:r>
            <a:r>
              <a:rPr lang="en-US" altLang="en-US" sz="2400"/>
              <a:t> by the pitcher (</a:t>
            </a:r>
            <a:r>
              <a:rPr lang="en-US" altLang="en-US" sz="2400">
                <a:solidFill>
                  <a:srgbClr val="FF0000"/>
                </a:solidFill>
              </a:rPr>
              <a:t>Majors softball and above</a:t>
            </a:r>
            <a:r>
              <a:rPr lang="en-US" altLang="en-US" sz="2400"/>
              <a:t>)</a:t>
            </a:r>
          </a:p>
          <a:p>
            <a:pPr lvl="1" eaLnBrk="1" hangingPunct="1">
              <a:lnSpc>
                <a:spcPct val="90000"/>
              </a:lnSpc>
            </a:pPr>
            <a:r>
              <a:rPr lang="en-US" altLang="en-US" sz="2400" b="1" i="1">
                <a:solidFill>
                  <a:srgbClr val="00B050"/>
                </a:solidFill>
              </a:rPr>
              <a:t>Runners are not out </a:t>
            </a:r>
            <a:r>
              <a:rPr lang="en-US" altLang="en-US" sz="2400"/>
              <a:t>for leaving base early in </a:t>
            </a:r>
            <a:r>
              <a:rPr lang="en-US" altLang="en-US" sz="2400" b="1" i="1">
                <a:solidFill>
                  <a:srgbClr val="00B050"/>
                </a:solidFill>
              </a:rPr>
              <a:t>LLB</a:t>
            </a:r>
          </a:p>
          <a:p>
            <a:pPr lvl="1" eaLnBrk="1" hangingPunct="1">
              <a:lnSpc>
                <a:spcPct val="90000"/>
              </a:lnSpc>
            </a:pPr>
            <a:r>
              <a:rPr lang="en-US" altLang="en-US" sz="2400" b="1" i="1">
                <a:solidFill>
                  <a:srgbClr val="FF0000"/>
                </a:solidFill>
              </a:rPr>
              <a:t>Runners are out </a:t>
            </a:r>
            <a:r>
              <a:rPr lang="en-US" altLang="en-US" sz="2400"/>
              <a:t>for leaving early in </a:t>
            </a:r>
            <a:r>
              <a:rPr lang="en-US" altLang="en-US" sz="2400" b="1" i="1">
                <a:solidFill>
                  <a:srgbClr val="FF0000"/>
                </a:solidFill>
              </a:rPr>
              <a:t>softball</a:t>
            </a:r>
          </a:p>
          <a:p>
            <a:pPr lvl="1" eaLnBrk="1" hangingPunct="1">
              <a:lnSpc>
                <a:spcPct val="90000"/>
              </a:lnSpc>
            </a:pPr>
            <a:r>
              <a:rPr lang="en-US" altLang="en-US" sz="2400"/>
              <a:t>A violation by one base runner shall affect all other base runners (</a:t>
            </a:r>
            <a:r>
              <a:rPr lang="en-US" altLang="en-US" sz="2400" i="1"/>
              <a:t>baseball</a:t>
            </a:r>
            <a:r>
              <a:rPr lang="en-US" altLang="en-US" sz="2400"/>
              <a:t>)</a:t>
            </a:r>
          </a:p>
          <a:p>
            <a:pPr lvl="1" eaLnBrk="1" hangingPunct="1">
              <a:lnSpc>
                <a:spcPct val="90000"/>
              </a:lnSpc>
            </a:pPr>
            <a:r>
              <a:rPr lang="en-US" altLang="en-US" sz="2400"/>
              <a:t>If a play follows the violation and the runner is out, the play stands (</a:t>
            </a:r>
            <a:r>
              <a:rPr lang="en-US" altLang="en-US" sz="2400" i="1"/>
              <a:t>baseball</a:t>
            </a:r>
            <a:r>
              <a:rPr lang="en-US" altLang="en-US" sz="2400"/>
              <a:t>)</a:t>
            </a:r>
          </a:p>
          <a:p>
            <a:pPr lvl="1" eaLnBrk="1" hangingPunct="1">
              <a:lnSpc>
                <a:spcPct val="90000"/>
              </a:lnSpc>
            </a:pPr>
            <a:r>
              <a:rPr lang="en-US" altLang="en-US" sz="2400"/>
              <a:t>If a play follows and the batter reaches base, all runners are returned to the closest open base to which they were at the start of the play (</a:t>
            </a:r>
            <a:r>
              <a:rPr lang="en-US" altLang="en-US" sz="2400" i="1"/>
              <a:t>baseball</a:t>
            </a:r>
            <a:r>
              <a:rPr lang="en-US" altLang="en-US" sz="2400"/>
              <a:t>)</a:t>
            </a:r>
          </a:p>
          <a:p>
            <a:pPr lvl="1" eaLnBrk="1" hangingPunct="1">
              <a:lnSpc>
                <a:spcPct val="90000"/>
              </a:lnSpc>
            </a:pPr>
            <a:r>
              <a:rPr lang="en-US" altLang="en-US" sz="2400"/>
              <a:t>This rule can cause a run to be taken off the board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324D029D-0CD5-44E1-9257-752A79327DEF}"/>
              </a:ext>
            </a:extLst>
          </p:cNvPr>
          <p:cNvSpPr>
            <a:spLocks noGrp="1" noChangeArrowheads="1"/>
          </p:cNvSpPr>
          <p:nvPr>
            <p:ph type="title"/>
          </p:nvPr>
        </p:nvSpPr>
        <p:spPr>
          <a:xfrm>
            <a:off x="457200" y="0"/>
            <a:ext cx="8229600" cy="762000"/>
          </a:xfrm>
        </p:spPr>
        <p:txBody>
          <a:bodyPr/>
          <a:lstStyle/>
          <a:p>
            <a:pPr eaLnBrk="1" hangingPunct="1"/>
            <a:r>
              <a:rPr lang="en-US" altLang="en-US" dirty="0"/>
              <a:t>2026 District 8 Rules – Rule 7</a:t>
            </a:r>
          </a:p>
        </p:txBody>
      </p:sp>
      <p:sp>
        <p:nvSpPr>
          <p:cNvPr id="100355" name="Rectangle 3">
            <a:extLst>
              <a:ext uri="{FF2B5EF4-FFF2-40B4-BE49-F238E27FC236}">
                <a16:creationId xmlns:a16="http://schemas.microsoft.com/office/drawing/2014/main" id="{CF800292-D1CD-4AD7-A871-0326BF1F35D5}"/>
              </a:ext>
            </a:extLst>
          </p:cNvPr>
          <p:cNvSpPr>
            <a:spLocks noGrp="1" noChangeArrowheads="1"/>
          </p:cNvSpPr>
          <p:nvPr>
            <p:ph type="body" idx="1"/>
          </p:nvPr>
        </p:nvSpPr>
        <p:spPr>
          <a:xfrm>
            <a:off x="457200" y="914400"/>
            <a:ext cx="8458200" cy="5638800"/>
          </a:xfrm>
        </p:spPr>
        <p:txBody>
          <a:bodyPr/>
          <a:lstStyle/>
          <a:p>
            <a:pPr eaLnBrk="1" hangingPunct="1">
              <a:lnSpc>
                <a:spcPct val="90000"/>
              </a:lnSpc>
            </a:pPr>
            <a:r>
              <a:rPr lang="en-US" altLang="en-US" sz="2800" dirty="0"/>
              <a:t>Softball Rule 7.08:</a:t>
            </a:r>
          </a:p>
          <a:p>
            <a:pPr lvl="1" eaLnBrk="1" hangingPunct="1">
              <a:lnSpc>
                <a:spcPct val="90000"/>
              </a:lnSpc>
            </a:pPr>
            <a:r>
              <a:rPr lang="en-US" altLang="en-US" sz="2400" dirty="0"/>
              <a:t>When a runner is off base after a pitch or as result of a batter completing a turn at bat, and while the </a:t>
            </a:r>
            <a:r>
              <a:rPr lang="en-US" altLang="en-US" sz="2400" dirty="0">
                <a:solidFill>
                  <a:srgbClr val="FF0000"/>
                </a:solidFill>
              </a:rPr>
              <a:t>pitcher has the ball within the eight-foot radius circle</a:t>
            </a:r>
            <a:r>
              <a:rPr lang="en-US" altLang="en-US" sz="2400" dirty="0"/>
              <a:t>, the </a:t>
            </a:r>
            <a:r>
              <a:rPr lang="en-US" altLang="en-US" sz="2400" dirty="0">
                <a:solidFill>
                  <a:srgbClr val="FF0000"/>
                </a:solidFill>
              </a:rPr>
              <a:t>runner must immediately attempt to advance to the next base or return to the base </a:t>
            </a:r>
            <a:r>
              <a:rPr lang="en-US" altLang="en-US" sz="2400" dirty="0"/>
              <a:t>the runner is entitled.</a:t>
            </a:r>
          </a:p>
          <a:p>
            <a:pPr lvl="1" eaLnBrk="1" hangingPunct="1">
              <a:lnSpc>
                <a:spcPct val="90000"/>
              </a:lnSpc>
            </a:pPr>
            <a:r>
              <a:rPr lang="en-US" altLang="en-US" sz="2400" dirty="0"/>
              <a:t>If the </a:t>
            </a:r>
            <a:r>
              <a:rPr lang="en-US" altLang="en-US" sz="2400" dirty="0">
                <a:solidFill>
                  <a:srgbClr val="FF0000"/>
                </a:solidFill>
              </a:rPr>
              <a:t>pitcher has possession of the ball within the pitcher’s circle</a:t>
            </a:r>
            <a:r>
              <a:rPr lang="en-US" altLang="en-US" sz="2400" dirty="0"/>
              <a:t> and is not making a play (a fake throw is considered a play), </a:t>
            </a:r>
            <a:r>
              <a:rPr lang="en-US" altLang="en-US" sz="2400" dirty="0">
                <a:solidFill>
                  <a:srgbClr val="FF0000"/>
                </a:solidFill>
              </a:rPr>
              <a:t>runners not in contact with their bases must immediately attempt to advance or return to base</a:t>
            </a:r>
            <a:r>
              <a:rPr lang="en-US" altLang="en-US" sz="2400" dirty="0"/>
              <a:t>.</a:t>
            </a:r>
          </a:p>
          <a:p>
            <a:pPr eaLnBrk="1" hangingPunct="1">
              <a:lnSpc>
                <a:spcPct val="90000"/>
              </a:lnSpc>
            </a:pPr>
            <a:r>
              <a:rPr lang="en-US" altLang="en-US" dirty="0"/>
              <a:t>PENALTY:</a:t>
            </a:r>
          </a:p>
          <a:p>
            <a:pPr lvl="1" eaLnBrk="1" hangingPunct="1">
              <a:lnSpc>
                <a:spcPct val="90000"/>
              </a:lnSpc>
            </a:pPr>
            <a:r>
              <a:rPr lang="en-US" altLang="en-US" sz="2400" dirty="0"/>
              <a:t>The ball is dead. “No Pitch” is declared and the runner is out.</a:t>
            </a:r>
          </a:p>
          <a:p>
            <a:pPr lvl="1" eaLnBrk="1" hangingPunct="1">
              <a:lnSpc>
                <a:spcPct val="90000"/>
              </a:lnSpc>
            </a:pPr>
            <a:r>
              <a:rPr lang="en-US" altLang="en-US" sz="2400" dirty="0"/>
              <a:t>Eight-foot radius circle must be properly marked.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2C40BF01-074C-4062-A04F-9D12D1814D31}"/>
              </a:ext>
            </a:extLst>
          </p:cNvPr>
          <p:cNvSpPr>
            <a:spLocks noGrp="1" noChangeArrowheads="1"/>
          </p:cNvSpPr>
          <p:nvPr>
            <p:ph type="title"/>
          </p:nvPr>
        </p:nvSpPr>
        <p:spPr>
          <a:xfrm>
            <a:off x="457200" y="0"/>
            <a:ext cx="8229600" cy="1143000"/>
          </a:xfrm>
        </p:spPr>
        <p:txBody>
          <a:bodyPr/>
          <a:lstStyle/>
          <a:p>
            <a:pPr eaLnBrk="1" hangingPunct="1"/>
            <a:r>
              <a:rPr lang="en-US" altLang="en-US" dirty="0"/>
              <a:t>2026 District 8 Rules – Rule 7</a:t>
            </a:r>
          </a:p>
        </p:txBody>
      </p:sp>
      <p:sp>
        <p:nvSpPr>
          <p:cNvPr id="102403" name="Rectangle 3">
            <a:extLst>
              <a:ext uri="{FF2B5EF4-FFF2-40B4-BE49-F238E27FC236}">
                <a16:creationId xmlns:a16="http://schemas.microsoft.com/office/drawing/2014/main" id="{4576B2B2-41A9-41FF-A942-2A1DF600D0A6}"/>
              </a:ext>
            </a:extLst>
          </p:cNvPr>
          <p:cNvSpPr>
            <a:spLocks noGrp="1" noChangeArrowheads="1"/>
          </p:cNvSpPr>
          <p:nvPr>
            <p:ph type="body" idx="1"/>
          </p:nvPr>
        </p:nvSpPr>
        <p:spPr>
          <a:xfrm>
            <a:off x="457200" y="1143000"/>
            <a:ext cx="8458200" cy="5486400"/>
          </a:xfrm>
        </p:spPr>
        <p:txBody>
          <a:bodyPr/>
          <a:lstStyle/>
          <a:p>
            <a:pPr eaLnBrk="1" hangingPunct="1"/>
            <a:r>
              <a:rPr lang="en-US" altLang="en-US" sz="2800" dirty="0"/>
              <a:t>Special Pinch Runner (7.14)</a:t>
            </a:r>
          </a:p>
          <a:p>
            <a:pPr lvl="1" eaLnBrk="1" hangingPunct="1"/>
            <a:r>
              <a:rPr lang="en-US" altLang="en-US" sz="2400" dirty="0"/>
              <a:t>May be used </a:t>
            </a:r>
            <a:r>
              <a:rPr lang="en-US" altLang="en-US" sz="2400" b="1" i="1" dirty="0">
                <a:solidFill>
                  <a:srgbClr val="00B050"/>
                </a:solidFill>
              </a:rPr>
              <a:t>once</a:t>
            </a:r>
            <a:r>
              <a:rPr lang="en-US" altLang="en-US" sz="2400" dirty="0">
                <a:solidFill>
                  <a:srgbClr val="00B050"/>
                </a:solidFill>
              </a:rPr>
              <a:t> each inning </a:t>
            </a:r>
            <a:r>
              <a:rPr lang="en-US" altLang="en-US" sz="2400" dirty="0"/>
              <a:t>for any offensive player (must be a player not in the batting order)</a:t>
            </a:r>
          </a:p>
          <a:p>
            <a:pPr lvl="1" eaLnBrk="1" hangingPunct="1"/>
            <a:r>
              <a:rPr lang="en-US" altLang="en-US" sz="2400" dirty="0"/>
              <a:t>A player may only be removed for a special pinch runner </a:t>
            </a:r>
            <a:r>
              <a:rPr lang="en-US" altLang="en-US" sz="2400" dirty="0">
                <a:solidFill>
                  <a:srgbClr val="FF0000"/>
                </a:solidFill>
              </a:rPr>
              <a:t>one time during a game</a:t>
            </a:r>
          </a:p>
          <a:p>
            <a:pPr lvl="1" eaLnBrk="1" hangingPunct="1"/>
            <a:r>
              <a:rPr lang="en-US" altLang="en-US" sz="2400" dirty="0"/>
              <a:t>The player for whom the special pinch runner runs is not subject to removal from the lineup</a:t>
            </a:r>
          </a:p>
          <a:p>
            <a:pPr lvl="1" eaLnBrk="1" hangingPunct="1"/>
            <a:r>
              <a:rPr lang="en-US" altLang="en-US" sz="2400" dirty="0"/>
              <a:t>Does not apply if the continuous batting order is being used – </a:t>
            </a:r>
            <a:r>
              <a:rPr lang="en-US" altLang="en-US" sz="2400" dirty="0">
                <a:solidFill>
                  <a:srgbClr val="FF0000"/>
                </a:solidFill>
              </a:rPr>
              <a:t>Use last out</a:t>
            </a:r>
          </a:p>
          <a:p>
            <a:pPr lvl="1" eaLnBrk="1" hangingPunct="1"/>
            <a:r>
              <a:rPr lang="en-US" altLang="en-US" sz="2400" dirty="0">
                <a:solidFill>
                  <a:srgbClr val="FF0000"/>
                </a:solidFill>
              </a:rPr>
              <a:t>Courtesy runners Pitcher and Catchers w/ 2 outs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9A785280-4466-4494-B802-1A3F84D1D876}"/>
              </a:ext>
            </a:extLst>
          </p:cNvPr>
          <p:cNvSpPr>
            <a:spLocks noGrp="1" noChangeArrowheads="1"/>
          </p:cNvSpPr>
          <p:nvPr>
            <p:ph type="title"/>
          </p:nvPr>
        </p:nvSpPr>
        <p:spPr>
          <a:xfrm>
            <a:off x="457200" y="0"/>
            <a:ext cx="8229600" cy="1143000"/>
          </a:xfrm>
        </p:spPr>
        <p:txBody>
          <a:bodyPr/>
          <a:lstStyle/>
          <a:p>
            <a:pPr eaLnBrk="1" hangingPunct="1"/>
            <a:r>
              <a:rPr lang="en-US" altLang="en-US" dirty="0"/>
              <a:t>2026 District 8 Rules – Rule 7</a:t>
            </a:r>
          </a:p>
        </p:txBody>
      </p:sp>
      <p:sp>
        <p:nvSpPr>
          <p:cNvPr id="104451" name="Rectangle 3">
            <a:extLst>
              <a:ext uri="{FF2B5EF4-FFF2-40B4-BE49-F238E27FC236}">
                <a16:creationId xmlns:a16="http://schemas.microsoft.com/office/drawing/2014/main" id="{D895C264-8474-41E5-BFE0-781737E53FC3}"/>
              </a:ext>
            </a:extLst>
          </p:cNvPr>
          <p:cNvSpPr>
            <a:spLocks noGrp="1" noChangeArrowheads="1"/>
          </p:cNvSpPr>
          <p:nvPr>
            <p:ph type="body" idx="1"/>
          </p:nvPr>
        </p:nvSpPr>
        <p:spPr>
          <a:xfrm>
            <a:off x="457200" y="914400"/>
            <a:ext cx="8458200" cy="5791200"/>
          </a:xfrm>
        </p:spPr>
        <p:txBody>
          <a:bodyPr/>
          <a:lstStyle/>
          <a:p>
            <a:pPr eaLnBrk="1" hangingPunct="1"/>
            <a:r>
              <a:rPr lang="en-US" altLang="en-US" dirty="0"/>
              <a:t>Double First Base (7.15)</a:t>
            </a:r>
          </a:p>
          <a:p>
            <a:pPr lvl="1" eaLnBrk="1" hangingPunct="1"/>
            <a:r>
              <a:rPr lang="en-US" altLang="en-US" sz="2400" dirty="0"/>
              <a:t>Fair must be white/foul </a:t>
            </a:r>
            <a:r>
              <a:rPr lang="en-US" altLang="en-US" sz="2400" dirty="0">
                <a:solidFill>
                  <a:srgbClr val="00B050"/>
                </a:solidFill>
              </a:rPr>
              <a:t>green</a:t>
            </a:r>
            <a:r>
              <a:rPr lang="en-US" altLang="en-US" sz="2400" dirty="0"/>
              <a:t> or </a:t>
            </a:r>
            <a:r>
              <a:rPr lang="en-US" altLang="en-US" sz="2400" dirty="0">
                <a:solidFill>
                  <a:srgbClr val="FF6600"/>
                </a:solidFill>
              </a:rPr>
              <a:t>orange</a:t>
            </a:r>
          </a:p>
          <a:p>
            <a:pPr lvl="1" eaLnBrk="1" hangingPunct="1"/>
            <a:r>
              <a:rPr lang="en-US" altLang="en-US" sz="2400" dirty="0">
                <a:solidFill>
                  <a:srgbClr val="FF0000"/>
                </a:solidFill>
              </a:rPr>
              <a:t>Defense</a:t>
            </a:r>
            <a:r>
              <a:rPr lang="en-US" altLang="en-US" sz="2400" dirty="0"/>
              <a:t> must use </a:t>
            </a:r>
            <a:r>
              <a:rPr lang="en-US" altLang="en-US" sz="2400" dirty="0">
                <a:solidFill>
                  <a:srgbClr val="FF0000"/>
                </a:solidFill>
              </a:rPr>
              <a:t>white section </a:t>
            </a:r>
            <a:r>
              <a:rPr lang="en-US" altLang="en-US" sz="2400" dirty="0"/>
              <a:t>of the base</a:t>
            </a:r>
          </a:p>
          <a:p>
            <a:pPr lvl="1" eaLnBrk="1" hangingPunct="1"/>
            <a:r>
              <a:rPr lang="en-US" altLang="en-US" sz="2400" dirty="0">
                <a:solidFill>
                  <a:srgbClr val="0070C0"/>
                </a:solidFill>
              </a:rPr>
              <a:t>Batter/runner</a:t>
            </a:r>
            <a:r>
              <a:rPr lang="en-US" altLang="en-US" sz="2400" dirty="0"/>
              <a:t> must use the </a:t>
            </a:r>
            <a:r>
              <a:rPr lang="en-US" altLang="en-US" sz="2400" dirty="0">
                <a:solidFill>
                  <a:srgbClr val="00B050"/>
                </a:solidFill>
              </a:rPr>
              <a:t>colored</a:t>
            </a:r>
            <a:r>
              <a:rPr lang="en-US" altLang="en-US" sz="2400" dirty="0"/>
              <a:t> </a:t>
            </a:r>
            <a:r>
              <a:rPr lang="en-US" altLang="en-US" sz="2400" dirty="0">
                <a:solidFill>
                  <a:srgbClr val="FF6600"/>
                </a:solidFill>
              </a:rPr>
              <a:t>section</a:t>
            </a:r>
            <a:r>
              <a:rPr lang="en-US" altLang="en-US" sz="2400" dirty="0"/>
              <a:t> on his/her </a:t>
            </a:r>
            <a:r>
              <a:rPr lang="en-US" altLang="en-US" sz="2400" dirty="0">
                <a:solidFill>
                  <a:srgbClr val="00B050"/>
                </a:solidFill>
              </a:rPr>
              <a:t>first attempt</a:t>
            </a:r>
            <a:r>
              <a:rPr lang="en-US" altLang="en-US" sz="2400" dirty="0"/>
              <a:t> to tag first base if a play is being made on him/her</a:t>
            </a:r>
          </a:p>
          <a:p>
            <a:pPr lvl="1" eaLnBrk="1" hangingPunct="1"/>
            <a:r>
              <a:rPr lang="en-US" altLang="en-US" sz="2400" dirty="0">
                <a:solidFill>
                  <a:srgbClr val="FF0000"/>
                </a:solidFill>
              </a:rPr>
              <a:t>After the first touch the colored section disappears !</a:t>
            </a:r>
          </a:p>
          <a:p>
            <a:pPr lvl="1" eaLnBrk="1" hangingPunct="1"/>
            <a:r>
              <a:rPr lang="en-US" altLang="en-US" sz="2400" dirty="0"/>
              <a:t>Batter may only </a:t>
            </a:r>
            <a:r>
              <a:rPr lang="en-US" altLang="en-US" sz="2400" dirty="0">
                <a:solidFill>
                  <a:srgbClr val="00B050"/>
                </a:solidFill>
              </a:rPr>
              <a:t>return to the white section </a:t>
            </a:r>
            <a:r>
              <a:rPr lang="en-US" altLang="en-US" sz="2400" dirty="0"/>
              <a:t>of the base once they have passed first base Must use the </a:t>
            </a:r>
            <a:r>
              <a:rPr lang="en-US" altLang="en-US" sz="2400" dirty="0">
                <a:solidFill>
                  <a:srgbClr val="00B050"/>
                </a:solidFill>
              </a:rPr>
              <a:t>white section </a:t>
            </a:r>
            <a:r>
              <a:rPr lang="en-US" altLang="en-US" sz="2400" dirty="0"/>
              <a:t>of the base </a:t>
            </a:r>
            <a:r>
              <a:rPr lang="en-US" altLang="en-US" sz="2400" dirty="0">
                <a:solidFill>
                  <a:srgbClr val="00B050"/>
                </a:solidFill>
              </a:rPr>
              <a:t>when tagging up</a:t>
            </a:r>
            <a:r>
              <a:rPr lang="en-US" altLang="en-US" sz="2400" dirty="0"/>
              <a:t> on a fly ball</a:t>
            </a:r>
          </a:p>
          <a:p>
            <a:pPr lvl="1" eaLnBrk="1" hangingPunct="1"/>
            <a:r>
              <a:rPr lang="en-US" altLang="en-US" sz="2400" dirty="0">
                <a:solidFill>
                  <a:srgbClr val="FF0000"/>
                </a:solidFill>
              </a:rPr>
              <a:t>Prior to the pitch </a:t>
            </a:r>
            <a:r>
              <a:rPr lang="en-US" altLang="en-US" sz="2400" dirty="0"/>
              <a:t>the runner must maintain contact with the </a:t>
            </a:r>
            <a:r>
              <a:rPr lang="en-US" altLang="en-US" sz="2400" dirty="0">
                <a:solidFill>
                  <a:srgbClr val="FF0000"/>
                </a:solidFill>
              </a:rPr>
              <a:t>white section </a:t>
            </a:r>
            <a:r>
              <a:rPr lang="en-US" altLang="en-US" sz="2400" dirty="0"/>
              <a:t>of the base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BC7F6207-43E7-4D8F-92B7-BC00BCFF384D}"/>
              </a:ext>
            </a:extLst>
          </p:cNvPr>
          <p:cNvSpPr>
            <a:spLocks noGrp="1" noChangeArrowheads="1"/>
          </p:cNvSpPr>
          <p:nvPr>
            <p:ph type="title"/>
          </p:nvPr>
        </p:nvSpPr>
        <p:spPr>
          <a:xfrm>
            <a:off x="304800" y="0"/>
            <a:ext cx="8458200" cy="1143000"/>
          </a:xfrm>
        </p:spPr>
        <p:txBody>
          <a:bodyPr/>
          <a:lstStyle/>
          <a:p>
            <a:pPr eaLnBrk="1" hangingPunct="1"/>
            <a:r>
              <a:rPr lang="en-US" altLang="en-US" sz="3600" dirty="0"/>
              <a:t>2026 District 8 Rules – Rule 8 (Baseball)</a:t>
            </a:r>
          </a:p>
        </p:txBody>
      </p:sp>
      <p:sp>
        <p:nvSpPr>
          <p:cNvPr id="106499" name="Rectangle 3">
            <a:extLst>
              <a:ext uri="{FF2B5EF4-FFF2-40B4-BE49-F238E27FC236}">
                <a16:creationId xmlns:a16="http://schemas.microsoft.com/office/drawing/2014/main" id="{363D6B3B-2FBF-42B8-9145-B079A28D5594}"/>
              </a:ext>
            </a:extLst>
          </p:cNvPr>
          <p:cNvSpPr>
            <a:spLocks noGrp="1" noChangeArrowheads="1"/>
          </p:cNvSpPr>
          <p:nvPr>
            <p:ph type="body" idx="1"/>
          </p:nvPr>
        </p:nvSpPr>
        <p:spPr>
          <a:xfrm>
            <a:off x="457200" y="990600"/>
            <a:ext cx="8458200" cy="5791200"/>
          </a:xfrm>
        </p:spPr>
        <p:txBody>
          <a:bodyPr/>
          <a:lstStyle/>
          <a:p>
            <a:pPr eaLnBrk="1" hangingPunct="1">
              <a:lnSpc>
                <a:spcPct val="90000"/>
              </a:lnSpc>
            </a:pPr>
            <a:r>
              <a:rPr lang="en-US" altLang="en-US" sz="2400"/>
              <a:t>The windup or set position may be used at any time</a:t>
            </a:r>
          </a:p>
          <a:p>
            <a:pPr eaLnBrk="1" hangingPunct="1">
              <a:lnSpc>
                <a:spcPct val="90000"/>
              </a:lnSpc>
            </a:pPr>
            <a:r>
              <a:rPr lang="en-US" altLang="en-US" sz="2400"/>
              <a:t>Illegal pitch with bases unoccupied shall be called a ball</a:t>
            </a:r>
          </a:p>
          <a:p>
            <a:pPr eaLnBrk="1" hangingPunct="1">
              <a:lnSpc>
                <a:spcPct val="90000"/>
              </a:lnSpc>
            </a:pPr>
            <a:r>
              <a:rPr lang="en-US" altLang="en-US" sz="2400"/>
              <a:t>There is </a:t>
            </a:r>
            <a:r>
              <a:rPr lang="en-US" altLang="en-US" sz="2400">
                <a:solidFill>
                  <a:srgbClr val="00B050"/>
                </a:solidFill>
              </a:rPr>
              <a:t>no balk in LLB </a:t>
            </a:r>
            <a:r>
              <a:rPr lang="en-US" altLang="en-US" sz="2400"/>
              <a:t>(</a:t>
            </a:r>
            <a:r>
              <a:rPr lang="en-US" altLang="en-US" sz="2400">
                <a:solidFill>
                  <a:srgbClr val="FF0000"/>
                </a:solidFill>
              </a:rPr>
              <a:t>Balk rules apply to Int/Jr/Sr</a:t>
            </a:r>
            <a:r>
              <a:rPr lang="en-US" altLang="en-US" sz="2400"/>
              <a:t>)</a:t>
            </a:r>
          </a:p>
          <a:p>
            <a:pPr eaLnBrk="1" hangingPunct="1">
              <a:lnSpc>
                <a:spcPct val="90000"/>
              </a:lnSpc>
            </a:pPr>
            <a:r>
              <a:rPr lang="en-US" altLang="en-US" sz="2400"/>
              <a:t>A ball which slips out of the pitcher’s hands and crosses the foul line shall be called a ball, otherwise “no pitch” (Balk if runners are on base in Int/Jr/Sr)</a:t>
            </a:r>
          </a:p>
          <a:p>
            <a:pPr eaLnBrk="1" hangingPunct="1">
              <a:lnSpc>
                <a:spcPct val="90000"/>
              </a:lnSpc>
            </a:pPr>
            <a:r>
              <a:rPr lang="en-US" altLang="en-US" sz="2400"/>
              <a:t>Pitcher shall not bring his hand to his mouth </a:t>
            </a:r>
            <a:r>
              <a:rPr lang="en-US" altLang="en-US" sz="2400" b="1" i="1">
                <a:solidFill>
                  <a:srgbClr val="FF0000"/>
                </a:solidFill>
              </a:rPr>
              <a:t>while on the pitcher’s plate</a:t>
            </a:r>
            <a:r>
              <a:rPr lang="en-US" altLang="en-US" sz="2400"/>
              <a:t> – Penalty for this is a ball</a:t>
            </a:r>
          </a:p>
          <a:p>
            <a:pPr eaLnBrk="1" hangingPunct="1">
              <a:lnSpc>
                <a:spcPct val="90000"/>
              </a:lnSpc>
            </a:pPr>
            <a:r>
              <a:rPr lang="en-US" altLang="en-US" sz="2400"/>
              <a:t>Pitcher shall not deface the ball in any manner (penalty ball + warning)</a:t>
            </a:r>
          </a:p>
          <a:p>
            <a:pPr eaLnBrk="1" hangingPunct="1">
              <a:lnSpc>
                <a:spcPct val="90000"/>
              </a:lnSpc>
            </a:pPr>
            <a:r>
              <a:rPr lang="en-US" altLang="en-US" sz="2400"/>
              <a:t>Pitcher shall not intentionally pitch at the batter</a:t>
            </a:r>
          </a:p>
          <a:p>
            <a:pPr eaLnBrk="1" hangingPunct="1">
              <a:lnSpc>
                <a:spcPct val="90000"/>
              </a:lnSpc>
            </a:pPr>
            <a:r>
              <a:rPr lang="en-US" altLang="en-US" sz="2400"/>
              <a:t>8 warm up pitches or </a:t>
            </a:r>
            <a:r>
              <a:rPr lang="en-US" altLang="en-US" sz="2400" b="1" i="1">
                <a:solidFill>
                  <a:srgbClr val="FF0000"/>
                </a:solidFill>
              </a:rPr>
              <a:t>1 minute between innings</a:t>
            </a:r>
          </a:p>
          <a:p>
            <a:pPr eaLnBrk="1" hangingPunct="1">
              <a:lnSpc>
                <a:spcPct val="90000"/>
              </a:lnSpc>
            </a:pPr>
            <a:r>
              <a:rPr lang="en-US" altLang="en-US" sz="2400"/>
              <a:t>Pitcher shall deliver the ball within 20 seconds (</a:t>
            </a:r>
            <a:r>
              <a:rPr lang="en-US" altLang="en-US" sz="2400" b="1"/>
              <a:t>P</a:t>
            </a:r>
            <a:r>
              <a:rPr lang="en-US" altLang="en-US" sz="2400"/>
              <a:t>: </a:t>
            </a:r>
            <a:r>
              <a:rPr lang="en-US" altLang="en-US" sz="2400" b="1"/>
              <a:t>B</a:t>
            </a:r>
            <a:r>
              <a:rPr lang="en-US" altLang="en-US" sz="2400" b="1" i="1"/>
              <a:t>all</a:t>
            </a:r>
            <a:r>
              <a:rPr lang="en-US" altLang="en-US" sz="2400"/>
              <a:t>)</a:t>
            </a:r>
          </a:p>
          <a:p>
            <a:pPr eaLnBrk="1" hangingPunct="1">
              <a:lnSpc>
                <a:spcPct val="90000"/>
              </a:lnSpc>
            </a:pPr>
            <a:r>
              <a:rPr lang="en-US" altLang="en-US" sz="2400"/>
              <a:t>Pitcher must be replaced on the </a:t>
            </a:r>
            <a:r>
              <a:rPr lang="en-US" altLang="en-US" sz="2400" b="1" i="1" u="sng">
                <a:solidFill>
                  <a:srgbClr val="FF0000"/>
                </a:solidFill>
              </a:rPr>
              <a:t>2</a:t>
            </a:r>
            <a:r>
              <a:rPr lang="en-US" altLang="en-US" sz="2400" b="1" i="1" u="sng" baseline="30000">
                <a:solidFill>
                  <a:srgbClr val="FF0000"/>
                </a:solidFill>
              </a:rPr>
              <a:t>nd</a:t>
            </a:r>
            <a:r>
              <a:rPr lang="en-US" altLang="en-US" sz="2400" b="1" i="1" u="sng">
                <a:solidFill>
                  <a:srgbClr val="FF0000"/>
                </a:solidFill>
              </a:rPr>
              <a:t> visit </a:t>
            </a:r>
            <a:r>
              <a:rPr lang="en-US" altLang="en-US" sz="2400">
                <a:solidFill>
                  <a:srgbClr val="FF0000"/>
                </a:solidFill>
              </a:rPr>
              <a:t>in one inning</a:t>
            </a:r>
          </a:p>
          <a:p>
            <a:pPr eaLnBrk="1" hangingPunct="1">
              <a:lnSpc>
                <a:spcPct val="90000"/>
              </a:lnSpc>
            </a:pPr>
            <a:r>
              <a:rPr lang="en-US" altLang="en-US" sz="2400"/>
              <a:t>Pitcher must be replaced on the </a:t>
            </a:r>
            <a:r>
              <a:rPr lang="en-US" altLang="en-US" sz="2400" b="1" i="1" u="sng">
                <a:solidFill>
                  <a:srgbClr val="FF0000"/>
                </a:solidFill>
              </a:rPr>
              <a:t>3</a:t>
            </a:r>
            <a:r>
              <a:rPr lang="en-US" altLang="en-US" sz="2400" b="1" i="1" u="sng" baseline="30000">
                <a:solidFill>
                  <a:srgbClr val="FF0000"/>
                </a:solidFill>
              </a:rPr>
              <a:t>rd</a:t>
            </a:r>
            <a:r>
              <a:rPr lang="en-US" altLang="en-US" sz="2400" b="1" i="1" u="sng">
                <a:solidFill>
                  <a:srgbClr val="FF0000"/>
                </a:solidFill>
              </a:rPr>
              <a:t> visit </a:t>
            </a:r>
            <a:r>
              <a:rPr lang="en-US" altLang="en-US" sz="2400">
                <a:solidFill>
                  <a:srgbClr val="FF0000"/>
                </a:solidFill>
              </a:rPr>
              <a:t>in one game</a:t>
            </a:r>
          </a:p>
          <a:p>
            <a:pPr eaLnBrk="1" hangingPunct="1">
              <a:lnSpc>
                <a:spcPct val="90000"/>
              </a:lnSpc>
            </a:pPr>
            <a:endParaRPr lang="en-US" altLang="en-US" sz="2400"/>
          </a:p>
          <a:p>
            <a:pPr eaLnBrk="1" hangingPunct="1">
              <a:lnSpc>
                <a:spcPct val="90000"/>
              </a:lnSpc>
            </a:pPr>
            <a:endParaRPr lang="en-US" altLang="en-US" sz="2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5D72145C-76BC-4784-981C-36FE345E50AB}"/>
              </a:ext>
            </a:extLst>
          </p:cNvPr>
          <p:cNvSpPr>
            <a:spLocks noGrp="1" noChangeArrowheads="1"/>
          </p:cNvSpPr>
          <p:nvPr>
            <p:ph type="title"/>
          </p:nvPr>
        </p:nvSpPr>
        <p:spPr>
          <a:xfrm>
            <a:off x="304800" y="0"/>
            <a:ext cx="8458200" cy="1143000"/>
          </a:xfrm>
        </p:spPr>
        <p:txBody>
          <a:bodyPr/>
          <a:lstStyle/>
          <a:p>
            <a:pPr eaLnBrk="1" hangingPunct="1"/>
            <a:r>
              <a:rPr lang="en-US" altLang="en-US" sz="3200" dirty="0"/>
              <a:t>2026 District 8 Rules – Rule 8.01  (Softball)</a:t>
            </a:r>
          </a:p>
        </p:txBody>
      </p:sp>
      <p:sp>
        <p:nvSpPr>
          <p:cNvPr id="108547" name="Rectangle 3">
            <a:extLst>
              <a:ext uri="{FF2B5EF4-FFF2-40B4-BE49-F238E27FC236}">
                <a16:creationId xmlns:a16="http://schemas.microsoft.com/office/drawing/2014/main" id="{FB5C25B6-4952-4BEC-A043-AEA3C995C993}"/>
              </a:ext>
            </a:extLst>
          </p:cNvPr>
          <p:cNvSpPr>
            <a:spLocks noGrp="1" noChangeArrowheads="1"/>
          </p:cNvSpPr>
          <p:nvPr>
            <p:ph type="body" idx="1"/>
          </p:nvPr>
        </p:nvSpPr>
        <p:spPr>
          <a:xfrm>
            <a:off x="457200" y="990600"/>
            <a:ext cx="8458200" cy="5791200"/>
          </a:xfrm>
        </p:spPr>
        <p:txBody>
          <a:bodyPr/>
          <a:lstStyle/>
          <a:p>
            <a:pPr eaLnBrk="1" hangingPunct="1">
              <a:lnSpc>
                <a:spcPct val="90000"/>
              </a:lnSpc>
            </a:pPr>
            <a:r>
              <a:rPr lang="en-US" altLang="en-US" sz="2000" dirty="0"/>
              <a:t>Both feet must be on the ground </a:t>
            </a:r>
            <a:r>
              <a:rPr lang="en-US" altLang="en-US" sz="2000" dirty="0">
                <a:solidFill>
                  <a:srgbClr val="FF0000"/>
                </a:solidFill>
              </a:rPr>
              <a:t>within or partially within </a:t>
            </a:r>
            <a:r>
              <a:rPr lang="en-US" altLang="en-US" sz="2000" dirty="0"/>
              <a:t>the 24-inch length of the pitcher’s plate</a:t>
            </a:r>
          </a:p>
          <a:p>
            <a:pPr eaLnBrk="1" hangingPunct="1">
              <a:lnSpc>
                <a:spcPct val="90000"/>
              </a:lnSpc>
            </a:pPr>
            <a:r>
              <a:rPr lang="en-US" altLang="en-US" sz="2000" dirty="0"/>
              <a:t>The </a:t>
            </a:r>
            <a:r>
              <a:rPr lang="en-US" altLang="en-US" sz="2000" dirty="0">
                <a:solidFill>
                  <a:srgbClr val="FF0000"/>
                </a:solidFill>
              </a:rPr>
              <a:t>shoulders shall be in line </a:t>
            </a:r>
            <a:r>
              <a:rPr lang="en-US" altLang="en-US" sz="2000" dirty="0"/>
              <a:t>with first and third base</a:t>
            </a:r>
          </a:p>
          <a:p>
            <a:pPr eaLnBrk="1" hangingPunct="1">
              <a:lnSpc>
                <a:spcPct val="90000"/>
              </a:lnSpc>
            </a:pPr>
            <a:r>
              <a:rPr lang="en-US" altLang="en-US" sz="2000" dirty="0">
                <a:solidFill>
                  <a:srgbClr val="FF0000"/>
                </a:solidFill>
              </a:rPr>
              <a:t>Pivot foot shall be in contact with the pitcher’s plate</a:t>
            </a:r>
            <a:r>
              <a:rPr lang="en-US" altLang="en-US" sz="2000" dirty="0"/>
              <a:t>, foot must be on or partially on the top of the surface of the pitcher’s plate. The </a:t>
            </a:r>
            <a:r>
              <a:rPr lang="en-US" altLang="en-US" sz="2000" dirty="0">
                <a:solidFill>
                  <a:srgbClr val="FF0000"/>
                </a:solidFill>
              </a:rPr>
              <a:t>non-pivot foot must be on or behind</a:t>
            </a:r>
            <a:r>
              <a:rPr lang="en-US" altLang="en-US" sz="2000" dirty="0"/>
              <a:t> the pitcher’s plate.</a:t>
            </a:r>
          </a:p>
          <a:p>
            <a:pPr eaLnBrk="1" hangingPunct="1">
              <a:lnSpc>
                <a:spcPct val="90000"/>
              </a:lnSpc>
            </a:pPr>
            <a:r>
              <a:rPr lang="en-US" altLang="en-US" sz="2000" dirty="0"/>
              <a:t>The </a:t>
            </a:r>
            <a:r>
              <a:rPr lang="en-US" altLang="en-US" sz="2000" dirty="0">
                <a:solidFill>
                  <a:srgbClr val="FF0000"/>
                </a:solidFill>
              </a:rPr>
              <a:t>pitcher shall take the signal with the hands separated</a:t>
            </a:r>
          </a:p>
          <a:p>
            <a:pPr lvl="1" eaLnBrk="1" hangingPunct="1">
              <a:lnSpc>
                <a:spcPct val="90000"/>
              </a:lnSpc>
            </a:pPr>
            <a:r>
              <a:rPr lang="en-US" altLang="en-US" sz="1600" b="1" i="1" dirty="0">
                <a:solidFill>
                  <a:srgbClr val="0070C0"/>
                </a:solidFill>
              </a:rPr>
              <a:t>Pitcher must come to the pitcher’s plate with the hands separated</a:t>
            </a:r>
          </a:p>
          <a:p>
            <a:pPr eaLnBrk="1" hangingPunct="1">
              <a:lnSpc>
                <a:spcPct val="90000"/>
              </a:lnSpc>
            </a:pPr>
            <a:r>
              <a:rPr lang="en-US" altLang="en-US" sz="2000" dirty="0"/>
              <a:t>The </a:t>
            </a:r>
            <a:r>
              <a:rPr lang="en-US" altLang="en-US" sz="2000" dirty="0">
                <a:solidFill>
                  <a:srgbClr val="00B050"/>
                </a:solidFill>
              </a:rPr>
              <a:t>pitcher shall hold the ball in one or both hands in front of the body </a:t>
            </a:r>
            <a:r>
              <a:rPr lang="en-US" altLang="en-US" sz="2000" dirty="0"/>
              <a:t>for </a:t>
            </a:r>
            <a:r>
              <a:rPr lang="en-US" altLang="en-US" sz="2000" dirty="0">
                <a:solidFill>
                  <a:srgbClr val="FF0000"/>
                </a:solidFill>
              </a:rPr>
              <a:t>not less than 1 second and not more than 10 seconds </a:t>
            </a:r>
            <a:r>
              <a:rPr lang="en-US" altLang="en-US" sz="2000" dirty="0"/>
              <a:t>before starting the delivery.</a:t>
            </a:r>
          </a:p>
          <a:p>
            <a:pPr eaLnBrk="1" hangingPunct="1">
              <a:lnSpc>
                <a:spcPct val="90000"/>
              </a:lnSpc>
            </a:pPr>
            <a:r>
              <a:rPr lang="en-US" altLang="en-US" sz="2000" dirty="0"/>
              <a:t>A backward step may be taken before or simultaneous with the hands being brought together. The </a:t>
            </a:r>
            <a:r>
              <a:rPr lang="en-US" altLang="en-US" sz="2000" dirty="0">
                <a:solidFill>
                  <a:srgbClr val="FF0000"/>
                </a:solidFill>
              </a:rPr>
              <a:t>pivot foot must remain in contact with the pitching plate</a:t>
            </a:r>
            <a:r>
              <a:rPr lang="en-US" altLang="en-US" sz="2000" dirty="0"/>
              <a:t> at all times prior to the forward step.</a:t>
            </a:r>
          </a:p>
          <a:p>
            <a:pPr eaLnBrk="1" hangingPunct="1">
              <a:lnSpc>
                <a:spcPct val="90000"/>
              </a:lnSpc>
            </a:pPr>
            <a:r>
              <a:rPr lang="en-US" altLang="en-US" sz="2000" dirty="0"/>
              <a:t>The step must be forward and toward the batter within or partially within the 24-inch length of the pitcher’s plate.</a:t>
            </a:r>
          </a:p>
          <a:p>
            <a:pPr eaLnBrk="1" hangingPunct="1">
              <a:lnSpc>
                <a:spcPct val="90000"/>
              </a:lnSpc>
            </a:pPr>
            <a:r>
              <a:rPr lang="en-US" altLang="en-US" sz="2000" dirty="0"/>
              <a:t>The pitcher may not take the pitching position on the pitcher’s plate without having the ball in her possession.</a:t>
            </a:r>
          </a:p>
          <a:p>
            <a:pPr eaLnBrk="1" hangingPunct="1">
              <a:lnSpc>
                <a:spcPct val="90000"/>
              </a:lnSpc>
            </a:pPr>
            <a:endParaRPr lang="en-US" alt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30F3E-1631-E201-3012-900AC1BB3DB8}"/>
            </a:ext>
          </a:extLst>
        </p:cNvPr>
        <p:cNvGrpSpPr/>
        <p:nvPr/>
      </p:nvGrpSpPr>
      <p:grpSpPr>
        <a:xfrm>
          <a:off x="0" y="0"/>
          <a:ext cx="0" cy="0"/>
          <a:chOff x="0" y="0"/>
          <a:chExt cx="0" cy="0"/>
        </a:xfrm>
      </p:grpSpPr>
      <p:sp>
        <p:nvSpPr>
          <p:cNvPr id="6146" name="Rectangle 4">
            <a:extLst>
              <a:ext uri="{FF2B5EF4-FFF2-40B4-BE49-F238E27FC236}">
                <a16:creationId xmlns:a16="http://schemas.microsoft.com/office/drawing/2014/main" id="{88329181-88BB-72A3-89F1-F580809C8414}"/>
              </a:ext>
            </a:extLst>
          </p:cNvPr>
          <p:cNvSpPr>
            <a:spLocks noGrp="1" noChangeArrowheads="1"/>
          </p:cNvSpPr>
          <p:nvPr>
            <p:ph type="title"/>
          </p:nvPr>
        </p:nvSpPr>
        <p:spPr>
          <a:xfrm>
            <a:off x="495300" y="1235075"/>
            <a:ext cx="8077200" cy="641350"/>
          </a:xfrm>
        </p:spPr>
        <p:txBody>
          <a:bodyPr/>
          <a:lstStyle/>
          <a:p>
            <a:pPr algn="ctr" eaLnBrk="1" hangingPunct="1"/>
            <a:r>
              <a:rPr lang="en-US" altLang="en-US" sz="4000" dirty="0"/>
              <a:t>2026 District 8 Rules</a:t>
            </a:r>
            <a:br>
              <a:rPr lang="en-US" altLang="en-US" sz="4000" dirty="0"/>
            </a:br>
            <a:r>
              <a:rPr lang="en-US" altLang="en-US" u="sng" dirty="0"/>
              <a:t>Significant Changes 2026</a:t>
            </a:r>
            <a:br>
              <a:rPr lang="en-US" altLang="en-US" sz="4000" u="sng" dirty="0"/>
            </a:br>
            <a:endParaRPr lang="en-US" altLang="en-US" sz="4000" dirty="0"/>
          </a:p>
        </p:txBody>
      </p:sp>
      <p:sp>
        <p:nvSpPr>
          <p:cNvPr id="6147" name="Rectangle 5">
            <a:extLst>
              <a:ext uri="{FF2B5EF4-FFF2-40B4-BE49-F238E27FC236}">
                <a16:creationId xmlns:a16="http://schemas.microsoft.com/office/drawing/2014/main" id="{14542A7D-3E5E-75D8-8FF2-F7D13D6D2F29}"/>
              </a:ext>
            </a:extLst>
          </p:cNvPr>
          <p:cNvSpPr>
            <a:spLocks noGrp="1" noChangeArrowheads="1"/>
          </p:cNvSpPr>
          <p:nvPr>
            <p:ph type="body" sz="half" idx="2"/>
          </p:nvPr>
        </p:nvSpPr>
        <p:spPr>
          <a:xfrm>
            <a:off x="152400" y="1235076"/>
            <a:ext cx="8763000" cy="4860924"/>
          </a:xfrm>
        </p:spPr>
        <p:txBody>
          <a:bodyPr/>
          <a:lstStyle/>
          <a:p>
            <a:pPr indent="-6350">
              <a:lnSpc>
                <a:spcPct val="103000"/>
              </a:lnSpc>
              <a:spcBef>
                <a:spcPts val="0"/>
              </a:spcBef>
              <a:spcAft>
                <a:spcPts val="25"/>
              </a:spcAft>
            </a:pPr>
            <a:r>
              <a:rPr lang="en-US" sz="1800" dirty="0">
                <a:latin typeface="Arial" panose="020B0604020202020204" pitchFamily="34" charset="0"/>
                <a:ea typeface="Arial" panose="020B0604020202020204" pitchFamily="34" charset="0"/>
                <a:cs typeface="Times New Roman" panose="02020603050405020304" pitchFamily="18" charset="0"/>
              </a:rPr>
              <a:t> </a:t>
            </a:r>
            <a:r>
              <a:rPr lang="en-US" sz="1800" dirty="0">
                <a:solidFill>
                  <a:srgbClr val="FF0000"/>
                </a:solidFill>
                <a:latin typeface="Arial" panose="020B0604020202020204" pitchFamily="34" charset="0"/>
                <a:ea typeface="Arial" panose="020B0604020202020204" pitchFamily="34" charset="0"/>
                <a:cs typeface="Times New Roman" panose="02020603050405020304" pitchFamily="18" charset="0"/>
              </a:rPr>
              <a:t>REGULATIONS</a:t>
            </a:r>
          </a:p>
          <a:p>
            <a:pPr indent="-6350">
              <a:lnSpc>
                <a:spcPct val="103000"/>
              </a:lnSpc>
              <a:spcBef>
                <a:spcPts val="0"/>
              </a:spcBef>
              <a:spcAft>
                <a:spcPts val="25"/>
              </a:spcAft>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279400" indent="-285750">
              <a:lnSpc>
                <a:spcPct val="103000"/>
              </a:lnSpc>
              <a:spcBef>
                <a:spcPts val="0"/>
              </a:spcBef>
              <a:spcAft>
                <a:spcPts val="25"/>
              </a:spcAft>
              <a:buFont typeface="Arial" panose="020B0604020202020204" pitchFamily="34" charset="0"/>
              <a:buChar char="•"/>
            </a:pPr>
            <a:r>
              <a:rPr lang="en-US" sz="1800" dirty="0">
                <a:latin typeface="Arial" panose="020B0604020202020204" pitchFamily="34" charset="0"/>
                <a:ea typeface="Arial" panose="020B0604020202020204" pitchFamily="34" charset="0"/>
                <a:cs typeface="Times New Roman" panose="02020603050405020304" pitchFamily="18" charset="0"/>
              </a:rPr>
              <a:t>Regulation IV(</a:t>
            </a:r>
            <a:r>
              <a:rPr lang="en-US" sz="1800" dirty="0" err="1">
                <a:latin typeface="Arial" panose="020B0604020202020204" pitchFamily="34" charset="0"/>
                <a:ea typeface="Arial" panose="020B0604020202020204" pitchFamily="34" charset="0"/>
                <a:cs typeface="Times New Roman" panose="02020603050405020304" pitchFamily="18" charset="0"/>
              </a:rPr>
              <a:t>i</a:t>
            </a:r>
            <a:r>
              <a:rPr lang="en-US" sz="1800" dirty="0">
                <a:latin typeface="Arial" panose="020B0604020202020204" pitchFamily="34" charset="0"/>
                <a:ea typeface="Arial" panose="020B0604020202020204" pitchFamily="34" charset="0"/>
                <a:cs typeface="Times New Roman" panose="02020603050405020304" pitchFamily="18" charset="0"/>
              </a:rPr>
              <a:t>) – Note 5 – Mandatory Play: Clarifies that during tournament play and anytime the continuous batting order is used, a courtesy runner may be used for the </a:t>
            </a:r>
            <a:r>
              <a:rPr lang="en-US" sz="1800" dirty="0">
                <a:solidFill>
                  <a:srgbClr val="FF0000"/>
                </a:solidFill>
                <a:latin typeface="Arial" panose="020B0604020202020204" pitchFamily="34" charset="0"/>
                <a:ea typeface="Arial" panose="020B0604020202020204" pitchFamily="34" charset="0"/>
                <a:cs typeface="Times New Roman" panose="02020603050405020304" pitchFamily="18" charset="0"/>
              </a:rPr>
              <a:t>pitcher and/or catcher of record before that pitcher and/or catcher of record completes the requirements of mandatory play. </a:t>
            </a:r>
          </a:p>
          <a:p>
            <a:pPr marL="279400" indent="-285750">
              <a:lnSpc>
                <a:spcPct val="103000"/>
              </a:lnSpc>
              <a:spcBef>
                <a:spcPts val="0"/>
              </a:spcBef>
              <a:spcAft>
                <a:spcPts val="25"/>
              </a:spcAft>
              <a:buFont typeface="Arial" panose="020B0604020202020204" pitchFamily="34" charset="0"/>
              <a:buChar char="•"/>
            </a:pPr>
            <a:endParaRPr lang="en-US" sz="1800"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marL="279400" indent="-285750">
              <a:lnSpc>
                <a:spcPct val="103000"/>
              </a:lnSpc>
              <a:spcBef>
                <a:spcPts val="0"/>
              </a:spcBef>
              <a:spcAft>
                <a:spcPts val="25"/>
              </a:spcAft>
              <a:buFont typeface="Arial" panose="020B0604020202020204" pitchFamily="34" charset="0"/>
              <a:buChar char="•"/>
            </a:pPr>
            <a:r>
              <a:rPr lang="en-US" sz="1800" dirty="0">
                <a:latin typeface="Arial" panose="020B0604020202020204" pitchFamily="34" charset="0"/>
                <a:ea typeface="Arial" panose="020B0604020202020204" pitchFamily="34" charset="0"/>
                <a:cs typeface="Times New Roman" panose="02020603050405020304" pitchFamily="18" charset="0"/>
              </a:rPr>
              <a:t>In addition to the above clarification, the following regulations also have minor edits and clarifications as noted in Little League’s Official Regulations, Playing Rules, and Operating Policies:</a:t>
            </a:r>
          </a:p>
          <a:p>
            <a:pPr marL="279400" indent="-285750">
              <a:lnSpc>
                <a:spcPct val="103000"/>
              </a:lnSpc>
              <a:spcBef>
                <a:spcPts val="0"/>
              </a:spcBef>
              <a:spcAft>
                <a:spcPts val="25"/>
              </a:spcAft>
              <a:buFont typeface="Arial" panose="020B0604020202020204" pitchFamily="34" charset="0"/>
              <a:buChar char="•"/>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lvl="1" indent="-6350">
              <a:lnSpc>
                <a:spcPct val="103000"/>
              </a:lnSpc>
              <a:spcBef>
                <a:spcPts val="0"/>
              </a:spcBef>
              <a:spcAft>
                <a:spcPts val="25"/>
              </a:spcAft>
            </a:pPr>
            <a:r>
              <a:rPr lang="en-US" sz="1600" dirty="0">
                <a:latin typeface="Arial" panose="020B0604020202020204" pitchFamily="34" charset="0"/>
                <a:ea typeface="Arial" panose="020B0604020202020204" pitchFamily="34" charset="0"/>
                <a:cs typeface="Times New Roman" panose="02020603050405020304" pitchFamily="18" charset="0"/>
              </a:rPr>
              <a:t>• </a:t>
            </a:r>
            <a:r>
              <a:rPr lang="en-US" sz="1800" dirty="0">
                <a:latin typeface="Arial" panose="020B0604020202020204" pitchFamily="34" charset="0"/>
                <a:ea typeface="Arial" panose="020B0604020202020204" pitchFamily="34" charset="0"/>
                <a:cs typeface="Times New Roman" panose="02020603050405020304" pitchFamily="18" charset="0"/>
              </a:rPr>
              <a:t>Regulation I – The League (c)(5)</a:t>
            </a:r>
          </a:p>
          <a:p>
            <a:pPr lvl="1" indent="-6350">
              <a:lnSpc>
                <a:spcPct val="103000"/>
              </a:lnSpc>
              <a:spcBef>
                <a:spcPts val="0"/>
              </a:spcBef>
              <a:spcAft>
                <a:spcPts val="25"/>
              </a:spcAft>
            </a:pPr>
            <a:r>
              <a:rPr lang="en-US" sz="1800" dirty="0">
                <a:latin typeface="Arial" panose="020B0604020202020204" pitchFamily="34" charset="0"/>
                <a:ea typeface="Arial" panose="020B0604020202020204" pitchFamily="34" charset="0"/>
                <a:cs typeface="Times New Roman" panose="02020603050405020304" pitchFamily="18" charset="0"/>
              </a:rPr>
              <a:t>• Regulation V – Selection of Players (b)</a:t>
            </a:r>
          </a:p>
          <a:p>
            <a:pPr lvl="1" indent="-6350">
              <a:lnSpc>
                <a:spcPct val="103000"/>
              </a:lnSpc>
              <a:spcBef>
                <a:spcPts val="0"/>
              </a:spcBef>
              <a:spcAft>
                <a:spcPts val="25"/>
              </a:spcAft>
            </a:pPr>
            <a:r>
              <a:rPr lang="en-US" sz="1800" dirty="0">
                <a:latin typeface="Arial" panose="020B0604020202020204" pitchFamily="34" charset="0"/>
                <a:ea typeface="Arial" panose="020B0604020202020204" pitchFamily="34" charset="0"/>
                <a:cs typeface="Times New Roman" panose="02020603050405020304" pitchFamily="18" charset="0"/>
              </a:rPr>
              <a:t>• Regulation IX – Special Games (4)</a:t>
            </a:r>
          </a:p>
          <a:p>
            <a:pPr lvl="1" indent="-6350">
              <a:lnSpc>
                <a:spcPct val="103000"/>
              </a:lnSpc>
              <a:spcBef>
                <a:spcPts val="0"/>
              </a:spcBef>
              <a:spcAft>
                <a:spcPts val="25"/>
              </a:spcAft>
            </a:pPr>
            <a:r>
              <a:rPr lang="en-US" sz="1800" dirty="0">
                <a:latin typeface="Arial" panose="020B0604020202020204" pitchFamily="34" charset="0"/>
                <a:ea typeface="Arial" panose="020B0604020202020204" pitchFamily="34" charset="0"/>
                <a:cs typeface="Times New Roman" panose="02020603050405020304" pitchFamily="18" charset="0"/>
              </a:rPr>
              <a:t>• Regulation XIII – Commercialization (b)</a:t>
            </a:r>
          </a:p>
        </p:txBody>
      </p:sp>
    </p:spTree>
    <p:extLst>
      <p:ext uri="{BB962C8B-B14F-4D97-AF65-F5344CB8AC3E}">
        <p14:creationId xmlns:p14="http://schemas.microsoft.com/office/powerpoint/2010/main" val="40927233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7004C5B6-4DBF-45DC-B042-A7E8FFB6CCB9}"/>
              </a:ext>
            </a:extLst>
          </p:cNvPr>
          <p:cNvSpPr>
            <a:spLocks noGrp="1" noChangeArrowheads="1"/>
          </p:cNvSpPr>
          <p:nvPr>
            <p:ph type="title"/>
          </p:nvPr>
        </p:nvSpPr>
        <p:spPr>
          <a:xfrm>
            <a:off x="304800" y="0"/>
            <a:ext cx="8610600" cy="1143000"/>
          </a:xfrm>
        </p:spPr>
        <p:txBody>
          <a:bodyPr/>
          <a:lstStyle/>
          <a:p>
            <a:pPr eaLnBrk="1" hangingPunct="1"/>
            <a:r>
              <a:rPr lang="en-US" altLang="en-US" sz="3200" dirty="0"/>
              <a:t>2026 District 8 Rules – Rule 8.01 (Softball)</a:t>
            </a:r>
          </a:p>
        </p:txBody>
      </p:sp>
      <p:sp>
        <p:nvSpPr>
          <p:cNvPr id="110595" name="Rectangle 3">
            <a:extLst>
              <a:ext uri="{FF2B5EF4-FFF2-40B4-BE49-F238E27FC236}">
                <a16:creationId xmlns:a16="http://schemas.microsoft.com/office/drawing/2014/main" id="{EA5E9D14-C2C6-4290-A71F-FFA79D8B2ACE}"/>
              </a:ext>
            </a:extLst>
          </p:cNvPr>
          <p:cNvSpPr>
            <a:spLocks noGrp="1" noChangeArrowheads="1"/>
          </p:cNvSpPr>
          <p:nvPr>
            <p:ph type="body" idx="1"/>
          </p:nvPr>
        </p:nvSpPr>
        <p:spPr>
          <a:xfrm>
            <a:off x="387927" y="762000"/>
            <a:ext cx="8458200" cy="5791200"/>
          </a:xfrm>
        </p:spPr>
        <p:txBody>
          <a:bodyPr/>
          <a:lstStyle/>
          <a:p>
            <a:pPr eaLnBrk="1" hangingPunct="1">
              <a:lnSpc>
                <a:spcPct val="90000"/>
              </a:lnSpc>
            </a:pPr>
            <a:r>
              <a:rPr lang="en-US" altLang="en-US" sz="2000" dirty="0"/>
              <a:t>The pitcher </a:t>
            </a:r>
            <a:r>
              <a:rPr lang="en-US" altLang="en-US" sz="2000" dirty="0">
                <a:solidFill>
                  <a:srgbClr val="FF0000"/>
                </a:solidFill>
              </a:rPr>
              <a:t>must not make two revolutions of the arms </a:t>
            </a:r>
            <a:r>
              <a:rPr lang="en-US" altLang="en-US" sz="2000" dirty="0"/>
              <a:t>in the windmill motion. A pitcher may drop the arm to the side and to the rear before starting the windmill motion.</a:t>
            </a:r>
          </a:p>
          <a:p>
            <a:pPr eaLnBrk="1" hangingPunct="1">
              <a:lnSpc>
                <a:spcPct val="90000"/>
              </a:lnSpc>
            </a:pPr>
            <a:r>
              <a:rPr lang="en-US" altLang="en-US" sz="2000" dirty="0"/>
              <a:t>The delivery must be an underhanded motion with the hand below the hip and the wrist not farther from the body than the elbow.</a:t>
            </a:r>
          </a:p>
          <a:p>
            <a:pPr eaLnBrk="1" hangingPunct="1">
              <a:lnSpc>
                <a:spcPct val="90000"/>
              </a:lnSpc>
            </a:pPr>
            <a:r>
              <a:rPr lang="en-US" altLang="en-US" sz="2000" dirty="0">
                <a:solidFill>
                  <a:srgbClr val="FF0000"/>
                </a:solidFill>
              </a:rPr>
              <a:t>Pushing off with the pivot foot from a place other than the pitcher’s plate is illegal</a:t>
            </a:r>
            <a:r>
              <a:rPr lang="en-US" altLang="en-US" sz="2000" dirty="0"/>
              <a:t>. This includes a </a:t>
            </a:r>
            <a:r>
              <a:rPr lang="en-US" altLang="en-US" sz="2000" dirty="0">
                <a:solidFill>
                  <a:srgbClr val="FF0000"/>
                </a:solidFill>
              </a:rPr>
              <a:t>crow hop </a:t>
            </a:r>
            <a:r>
              <a:rPr lang="en-US" altLang="en-US" sz="2000" dirty="0"/>
              <a:t>as defined under rule 2.00.</a:t>
            </a:r>
          </a:p>
          <a:p>
            <a:pPr eaLnBrk="1" hangingPunct="1">
              <a:lnSpc>
                <a:spcPct val="90000"/>
              </a:lnSpc>
            </a:pPr>
            <a:r>
              <a:rPr lang="en-US" altLang="en-US" sz="2000" dirty="0"/>
              <a:t>The </a:t>
            </a:r>
            <a:r>
              <a:rPr lang="en-US" altLang="en-US" sz="2000" dirty="0">
                <a:solidFill>
                  <a:srgbClr val="FF0000"/>
                </a:solidFill>
              </a:rPr>
              <a:t>act of leaping </a:t>
            </a:r>
            <a:r>
              <a:rPr lang="en-US" altLang="en-US" sz="2000" dirty="0"/>
              <a:t>while delivering a pitch in softball is a </a:t>
            </a:r>
            <a:r>
              <a:rPr lang="en-US" altLang="en-US" sz="2000" dirty="0">
                <a:solidFill>
                  <a:srgbClr val="FF0000"/>
                </a:solidFill>
              </a:rPr>
              <a:t>legal delivery</a:t>
            </a:r>
            <a:r>
              <a:rPr lang="en-US" altLang="en-US" sz="2000" dirty="0"/>
              <a:t>.  The pitcher may have </a:t>
            </a:r>
            <a:r>
              <a:rPr lang="en-US" altLang="en-US" sz="2000" dirty="0">
                <a:solidFill>
                  <a:srgbClr val="FF0000"/>
                </a:solidFill>
              </a:rPr>
              <a:t>both feet off the ground at the same time </a:t>
            </a:r>
            <a:r>
              <a:rPr lang="en-US" altLang="en-US" sz="2000" dirty="0"/>
              <a:t>as long as both feet remain in the 24-inch width of the pitching plate and the pitcher </a:t>
            </a:r>
            <a:r>
              <a:rPr lang="en-US" altLang="en-US" sz="2000" dirty="0">
                <a:solidFill>
                  <a:srgbClr val="FF0000"/>
                </a:solidFill>
              </a:rPr>
              <a:t>does not replant the pivot foot</a:t>
            </a:r>
            <a:r>
              <a:rPr lang="en-US" altLang="en-US" sz="2000" dirty="0"/>
              <a:t>. The replant of a pivot foot occurs when the pitcher pushes off the playing surface from anywhere other than the pitcher’s plate in the act of delivering a pitch.</a:t>
            </a:r>
          </a:p>
          <a:p>
            <a:pPr eaLnBrk="1" hangingPunct="1">
              <a:lnSpc>
                <a:spcPct val="90000"/>
              </a:lnSpc>
            </a:pPr>
            <a:r>
              <a:rPr lang="en-US" altLang="en-US" sz="2000" dirty="0"/>
              <a:t>The pitcher must not make another revolution after releasing the ball.</a:t>
            </a:r>
          </a:p>
          <a:p>
            <a:pPr eaLnBrk="1" hangingPunct="1">
              <a:lnSpc>
                <a:spcPct val="90000"/>
              </a:lnSpc>
            </a:pPr>
            <a:r>
              <a:rPr lang="en-US" altLang="en-US" sz="2000" dirty="0"/>
              <a:t>The pitcher shall not deliberately drop, roll, or bounce the ball in order to prevent the batter from hitting it.</a:t>
            </a:r>
          </a:p>
          <a:p>
            <a:pPr eaLnBrk="1" hangingPunct="1">
              <a:lnSpc>
                <a:spcPct val="90000"/>
              </a:lnSpc>
            </a:pPr>
            <a:r>
              <a:rPr lang="en-US" sz="2000" dirty="0">
                <a:effectLst/>
                <a:latin typeface="Arial" panose="020B0604020202020204" pitchFamily="34" charset="0"/>
                <a:ea typeface="Arial" panose="020B0604020202020204" pitchFamily="34" charset="0"/>
                <a:cs typeface="Times New Roman" panose="02020603050405020304" pitchFamily="18" charset="0"/>
              </a:rPr>
              <a:t>The pitcher may remove him/herself from the pitcher’s plate </a:t>
            </a:r>
            <a:r>
              <a:rPr lang="en-US" sz="20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with either foot first prior to the hands being brought together. </a:t>
            </a:r>
            <a:endPar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eaLnBrk="1" hangingPunct="1">
              <a:lnSpc>
                <a:spcPct val="90000"/>
              </a:lnSpc>
            </a:pPr>
            <a:r>
              <a:rPr lang="en-US" altLang="en-US" sz="2000" dirty="0"/>
              <a:t>PENALTY: ILLEGAL PITCH</a:t>
            </a:r>
          </a:p>
          <a:p>
            <a:pPr lvl="1" eaLnBrk="1" hangingPunct="1">
              <a:lnSpc>
                <a:spcPct val="90000"/>
              </a:lnSpc>
            </a:pPr>
            <a:r>
              <a:rPr lang="en-US" altLang="en-US" sz="1600" dirty="0"/>
              <a:t> </a:t>
            </a:r>
            <a:r>
              <a:rPr lang="en-US" altLang="en-US" sz="1600" dirty="0">
                <a:solidFill>
                  <a:srgbClr val="FF0000"/>
                </a:solidFill>
              </a:rPr>
              <a:t>All Divisions: Ball</a:t>
            </a:r>
          </a:p>
          <a:p>
            <a:pPr eaLnBrk="1" hangingPunct="1">
              <a:lnSpc>
                <a:spcPct val="90000"/>
              </a:lnSpc>
            </a:pPr>
            <a:endParaRPr lang="en-US" altLang="en-US"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D7E633C0-59E6-4CF8-97A6-876F929D1B7B}"/>
              </a:ext>
            </a:extLst>
          </p:cNvPr>
          <p:cNvSpPr>
            <a:spLocks noGrp="1" noChangeArrowheads="1"/>
          </p:cNvSpPr>
          <p:nvPr>
            <p:ph type="title"/>
          </p:nvPr>
        </p:nvSpPr>
        <p:spPr>
          <a:xfrm>
            <a:off x="304800" y="0"/>
            <a:ext cx="8458200" cy="1143000"/>
          </a:xfrm>
        </p:spPr>
        <p:txBody>
          <a:bodyPr/>
          <a:lstStyle/>
          <a:p>
            <a:pPr eaLnBrk="1" hangingPunct="1"/>
            <a:r>
              <a:rPr lang="en-US" altLang="en-US" sz="3600" dirty="0"/>
              <a:t>2026 District 8 Rules – Rule 8 (Softball)</a:t>
            </a:r>
          </a:p>
        </p:txBody>
      </p:sp>
      <p:sp>
        <p:nvSpPr>
          <p:cNvPr id="112643" name="Rectangle 3">
            <a:extLst>
              <a:ext uri="{FF2B5EF4-FFF2-40B4-BE49-F238E27FC236}">
                <a16:creationId xmlns:a16="http://schemas.microsoft.com/office/drawing/2014/main" id="{736E344A-284D-4B70-919C-470C95748FEA}"/>
              </a:ext>
            </a:extLst>
          </p:cNvPr>
          <p:cNvSpPr>
            <a:spLocks noGrp="1" noChangeArrowheads="1"/>
          </p:cNvSpPr>
          <p:nvPr>
            <p:ph type="body" idx="1"/>
          </p:nvPr>
        </p:nvSpPr>
        <p:spPr>
          <a:xfrm>
            <a:off x="394855" y="838200"/>
            <a:ext cx="8458200" cy="5638800"/>
          </a:xfrm>
        </p:spPr>
        <p:txBody>
          <a:bodyPr/>
          <a:lstStyle/>
          <a:p>
            <a:pPr eaLnBrk="1" hangingPunct="1">
              <a:lnSpc>
                <a:spcPct val="90000"/>
              </a:lnSpc>
            </a:pPr>
            <a:r>
              <a:rPr lang="en-US" altLang="en-US" sz="2400" dirty="0"/>
              <a:t>If a ball slips from the pitcher’s hand before, during or up to the delivery of a pitch, a ball is declared on the batter.</a:t>
            </a:r>
          </a:p>
          <a:p>
            <a:pPr eaLnBrk="1" hangingPunct="1">
              <a:lnSpc>
                <a:spcPct val="90000"/>
              </a:lnSpc>
            </a:pPr>
            <a:r>
              <a:rPr lang="en-US" altLang="en-US" sz="2400" dirty="0"/>
              <a:t>Pitcher shall not deface the ball in any manner or intentionally delay the game by throwing the ball to players other than the catcher (penalty: Warning, Removal from the game)</a:t>
            </a:r>
          </a:p>
          <a:p>
            <a:pPr eaLnBrk="1" hangingPunct="1">
              <a:lnSpc>
                <a:spcPct val="90000"/>
              </a:lnSpc>
            </a:pPr>
            <a:r>
              <a:rPr lang="en-US" altLang="en-US" sz="2400" dirty="0"/>
              <a:t>Pitcher shall deliver the ball within 20 seconds (</a:t>
            </a:r>
            <a:r>
              <a:rPr lang="en-US" altLang="en-US" sz="2400" b="1" i="1" dirty="0"/>
              <a:t>penalty</a:t>
            </a:r>
            <a:r>
              <a:rPr lang="en-US" altLang="en-US" sz="2400" dirty="0"/>
              <a:t>: ball in Minors/Majors; Illegal Pitch in Jr/Sr)</a:t>
            </a:r>
          </a:p>
          <a:p>
            <a:pPr eaLnBrk="1" hangingPunct="1">
              <a:lnSpc>
                <a:spcPct val="90000"/>
              </a:lnSpc>
            </a:pPr>
            <a:r>
              <a:rPr lang="en-US" altLang="en-US" sz="2400" dirty="0"/>
              <a:t>8 warm up pitches or </a:t>
            </a:r>
            <a:r>
              <a:rPr lang="en-US" altLang="en-US" sz="2400" b="1" i="1" dirty="0">
                <a:solidFill>
                  <a:srgbClr val="FF0000"/>
                </a:solidFill>
              </a:rPr>
              <a:t>1 minute between innings</a:t>
            </a:r>
          </a:p>
          <a:p>
            <a:pPr eaLnBrk="1" hangingPunct="1">
              <a:lnSpc>
                <a:spcPct val="90000"/>
              </a:lnSpc>
            </a:pPr>
            <a:r>
              <a:rPr lang="en-US" altLang="en-US" sz="2400" dirty="0"/>
              <a:t>Pitcher must be replaced on the </a:t>
            </a:r>
            <a:r>
              <a:rPr lang="en-US" altLang="en-US" sz="2400" dirty="0">
                <a:solidFill>
                  <a:srgbClr val="FF0000"/>
                </a:solidFill>
              </a:rPr>
              <a:t>2</a:t>
            </a:r>
            <a:r>
              <a:rPr lang="en-US" altLang="en-US" sz="2400" baseline="30000" dirty="0">
                <a:solidFill>
                  <a:srgbClr val="FF0000"/>
                </a:solidFill>
              </a:rPr>
              <a:t>nd</a:t>
            </a:r>
            <a:r>
              <a:rPr lang="en-US" altLang="en-US" sz="2400" dirty="0">
                <a:solidFill>
                  <a:srgbClr val="FF0000"/>
                </a:solidFill>
              </a:rPr>
              <a:t> visit in one inning</a:t>
            </a:r>
          </a:p>
          <a:p>
            <a:pPr eaLnBrk="1" hangingPunct="1">
              <a:lnSpc>
                <a:spcPct val="90000"/>
              </a:lnSpc>
            </a:pPr>
            <a:r>
              <a:rPr lang="en-US" altLang="en-US" sz="2400" dirty="0"/>
              <a:t>Pitcher must be replaced on the </a:t>
            </a:r>
            <a:r>
              <a:rPr lang="en-US" altLang="en-US" sz="2400" dirty="0">
                <a:solidFill>
                  <a:srgbClr val="FF0000"/>
                </a:solidFill>
              </a:rPr>
              <a:t>3</a:t>
            </a:r>
            <a:r>
              <a:rPr lang="en-US" altLang="en-US" sz="2400" baseline="30000" dirty="0">
                <a:solidFill>
                  <a:srgbClr val="FF0000"/>
                </a:solidFill>
              </a:rPr>
              <a:t>rd</a:t>
            </a:r>
            <a:r>
              <a:rPr lang="en-US" altLang="en-US" sz="2400" dirty="0">
                <a:solidFill>
                  <a:srgbClr val="FF0000"/>
                </a:solidFill>
              </a:rPr>
              <a:t> visit in one game</a:t>
            </a:r>
          </a:p>
          <a:p>
            <a:pPr eaLnBrk="1" hangingPunct="1">
              <a:lnSpc>
                <a:spcPct val="90000"/>
              </a:lnSpc>
            </a:pPr>
            <a:r>
              <a:rPr lang="en-US" altLang="en-US" sz="2400" dirty="0">
                <a:solidFill>
                  <a:srgbClr val="FF0000"/>
                </a:solidFill>
              </a:rPr>
              <a:t>“No Pitch” </a:t>
            </a:r>
            <a:r>
              <a:rPr lang="en-US" altLang="en-US" sz="2400" dirty="0"/>
              <a:t>shall be called when a runner is called out for leaving the base too soon</a:t>
            </a:r>
          </a:p>
          <a:p>
            <a:pPr eaLnBrk="1" hangingPunct="1">
              <a:lnSpc>
                <a:spcPct val="90000"/>
              </a:lnSpc>
            </a:pPr>
            <a:r>
              <a:rPr lang="en-US" altLang="en-US" sz="2400" dirty="0"/>
              <a:t>It is an </a:t>
            </a:r>
            <a:r>
              <a:rPr lang="en-US" altLang="en-US" sz="2400" dirty="0">
                <a:solidFill>
                  <a:srgbClr val="FF0000"/>
                </a:solidFill>
              </a:rPr>
              <a:t>illegal pitch </a:t>
            </a:r>
            <a:r>
              <a:rPr lang="en-US" altLang="en-US" sz="2400" dirty="0"/>
              <a:t>if the pitcher throws to a base while the pivot foot is in contact with the pitcher’s plate</a:t>
            </a:r>
          </a:p>
          <a:p>
            <a:pPr eaLnBrk="1" hangingPunct="1">
              <a:lnSpc>
                <a:spcPct val="90000"/>
              </a:lnSpc>
            </a:pPr>
            <a:endParaRPr lang="en-US" altLang="en-US" sz="2400" dirty="0"/>
          </a:p>
          <a:p>
            <a:pPr eaLnBrk="1" hangingPunct="1">
              <a:lnSpc>
                <a:spcPct val="90000"/>
              </a:lnSpc>
            </a:pPr>
            <a:endParaRPr lang="en-US" altLang="en-US"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3DB69131-E99E-42AF-B3B2-BF044CF00ED6}"/>
              </a:ext>
            </a:extLst>
          </p:cNvPr>
          <p:cNvSpPr>
            <a:spLocks noGrp="1" noChangeArrowheads="1"/>
          </p:cNvSpPr>
          <p:nvPr>
            <p:ph type="title"/>
          </p:nvPr>
        </p:nvSpPr>
        <p:spPr>
          <a:xfrm>
            <a:off x="457200" y="0"/>
            <a:ext cx="8229600" cy="1143000"/>
          </a:xfrm>
        </p:spPr>
        <p:txBody>
          <a:bodyPr/>
          <a:lstStyle/>
          <a:p>
            <a:pPr eaLnBrk="1" hangingPunct="1"/>
            <a:r>
              <a:rPr lang="en-US" altLang="en-US" dirty="0"/>
              <a:t>2026 District 8 Rules – Rule 9</a:t>
            </a:r>
          </a:p>
        </p:txBody>
      </p:sp>
      <p:sp>
        <p:nvSpPr>
          <p:cNvPr id="114691" name="Rectangle 3">
            <a:extLst>
              <a:ext uri="{FF2B5EF4-FFF2-40B4-BE49-F238E27FC236}">
                <a16:creationId xmlns:a16="http://schemas.microsoft.com/office/drawing/2014/main" id="{1F8495E6-CE80-479E-AB58-BA72353220F3}"/>
              </a:ext>
            </a:extLst>
          </p:cNvPr>
          <p:cNvSpPr>
            <a:spLocks noGrp="1" noChangeArrowheads="1"/>
          </p:cNvSpPr>
          <p:nvPr>
            <p:ph type="body" idx="1"/>
          </p:nvPr>
        </p:nvSpPr>
        <p:spPr>
          <a:xfrm>
            <a:off x="304800" y="1143000"/>
            <a:ext cx="8686800" cy="5486400"/>
          </a:xfrm>
        </p:spPr>
        <p:txBody>
          <a:bodyPr/>
          <a:lstStyle/>
          <a:p>
            <a:pPr eaLnBrk="1" hangingPunct="1"/>
            <a:r>
              <a:rPr lang="en-US" altLang="en-US" sz="2400"/>
              <a:t>9.01(c) – </a:t>
            </a:r>
            <a:r>
              <a:rPr lang="en-US" altLang="en-US" sz="2400" b="1" i="1">
                <a:solidFill>
                  <a:srgbClr val="0070C0"/>
                </a:solidFill>
              </a:rPr>
              <a:t>The umpire has the authority to rule on any point not specifically covered in the rules</a:t>
            </a:r>
          </a:p>
          <a:p>
            <a:pPr eaLnBrk="1" hangingPunct="1"/>
            <a:r>
              <a:rPr lang="en-US" altLang="en-US" sz="2400"/>
              <a:t>No player or coach shall object to </a:t>
            </a:r>
            <a:r>
              <a:rPr lang="en-US" altLang="en-US" sz="2400">
                <a:solidFill>
                  <a:srgbClr val="FF0000"/>
                </a:solidFill>
              </a:rPr>
              <a:t>judgment decisions </a:t>
            </a:r>
            <a:r>
              <a:rPr lang="en-US" altLang="en-US" sz="2400"/>
              <a:t>(really!)</a:t>
            </a:r>
          </a:p>
          <a:p>
            <a:pPr lvl="1" eaLnBrk="1" hangingPunct="1"/>
            <a:r>
              <a:rPr lang="en-US" altLang="en-US" sz="2000"/>
              <a:t>Did you know that the </a:t>
            </a:r>
            <a:r>
              <a:rPr lang="en-US" altLang="en-US" sz="2000">
                <a:solidFill>
                  <a:srgbClr val="0070C0"/>
                </a:solidFill>
              </a:rPr>
              <a:t>term “judgment” appears in all sections (1-9) of the Little League Baseball and Softball rule books.</a:t>
            </a:r>
          </a:p>
          <a:p>
            <a:pPr eaLnBrk="1" hangingPunct="1"/>
            <a:r>
              <a:rPr lang="en-US" altLang="en-US" sz="2400"/>
              <a:t>Umpires may order both teams into their dugouts and suspend play until </a:t>
            </a:r>
            <a:r>
              <a:rPr lang="en-US" altLang="en-US" sz="2400" b="1" i="1">
                <a:solidFill>
                  <a:srgbClr val="00B050"/>
                </a:solidFill>
              </a:rPr>
              <a:t>league officials </a:t>
            </a:r>
            <a:r>
              <a:rPr lang="en-US" altLang="en-US" sz="2400"/>
              <a:t>deal with unruly fans</a:t>
            </a:r>
          </a:p>
          <a:p>
            <a:pPr eaLnBrk="1" hangingPunct="1"/>
            <a:r>
              <a:rPr lang="en-US" altLang="en-US" sz="2400"/>
              <a:t>Managers may appeal decisions which appear to be in conflict with the rules (to the umpire who made the ruling)</a:t>
            </a:r>
          </a:p>
          <a:p>
            <a:pPr eaLnBrk="1" hangingPunct="1"/>
            <a:r>
              <a:rPr lang="en-US" altLang="en-US" sz="2400"/>
              <a:t>Umpires shall report ejections and any other noteworthy incidents to the UIC and President within 24 hours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4027B1D5-E6E2-4297-930E-968804E96266}"/>
              </a:ext>
            </a:extLst>
          </p:cNvPr>
          <p:cNvSpPr>
            <a:spLocks noGrp="1" noChangeArrowheads="1"/>
          </p:cNvSpPr>
          <p:nvPr>
            <p:ph type="title"/>
          </p:nvPr>
        </p:nvSpPr>
        <p:spPr>
          <a:xfrm>
            <a:off x="457200" y="0"/>
            <a:ext cx="8229600" cy="1143000"/>
          </a:xfrm>
        </p:spPr>
        <p:txBody>
          <a:bodyPr/>
          <a:lstStyle/>
          <a:p>
            <a:pPr eaLnBrk="1" hangingPunct="1"/>
            <a:r>
              <a:rPr lang="en-US" altLang="en-US" dirty="0"/>
              <a:t>2026 District 8 Rules – Rule 9</a:t>
            </a:r>
          </a:p>
        </p:txBody>
      </p:sp>
      <p:sp>
        <p:nvSpPr>
          <p:cNvPr id="88067" name="Rectangle 3">
            <a:extLst>
              <a:ext uri="{FF2B5EF4-FFF2-40B4-BE49-F238E27FC236}">
                <a16:creationId xmlns:a16="http://schemas.microsoft.com/office/drawing/2014/main" id="{F351C00A-AC9E-4DE9-A51A-0D167F79F656}"/>
              </a:ext>
            </a:extLst>
          </p:cNvPr>
          <p:cNvSpPr>
            <a:spLocks noGrp="1" noChangeArrowheads="1"/>
          </p:cNvSpPr>
          <p:nvPr>
            <p:ph type="body" idx="1"/>
          </p:nvPr>
        </p:nvSpPr>
        <p:spPr>
          <a:xfrm>
            <a:off x="304800" y="1143000"/>
            <a:ext cx="8686800" cy="5486400"/>
          </a:xfrm>
        </p:spPr>
        <p:txBody>
          <a:bodyPr/>
          <a:lstStyle/>
          <a:p>
            <a:pPr marL="342900" lvl="2" indent="-342900" eaLnBrk="1" hangingPunct="1">
              <a:defRPr/>
            </a:pPr>
            <a:r>
              <a:rPr lang="en-US" altLang="en-US" u="sng" dirty="0"/>
              <a:t>Rule 9.01(d): </a:t>
            </a:r>
            <a:r>
              <a:rPr lang="en-US" altLang="en-US" dirty="0"/>
              <a:t>Unsportsmanlike behavior; the local league may determine if </a:t>
            </a:r>
            <a:r>
              <a:rPr lang="en-US" altLang="en-US" dirty="0">
                <a:solidFill>
                  <a:srgbClr val="FF0000"/>
                </a:solidFill>
              </a:rPr>
              <a:t>stealing and relaying of pitch selection </a:t>
            </a:r>
            <a:r>
              <a:rPr lang="en-US" altLang="en-US" dirty="0"/>
              <a:t>and location is unsportsmanlike</a:t>
            </a:r>
            <a:r>
              <a:rPr lang="en-US" altLang="en-US" dirty="0">
                <a:solidFill>
                  <a:srgbClr val="00B050"/>
                </a:solidFill>
              </a:rPr>
              <a:t> (*Mandatory for tournament)</a:t>
            </a:r>
          </a:p>
          <a:p>
            <a:pPr marL="342900" lvl="2" indent="-342900" eaLnBrk="1" hangingPunct="1">
              <a:defRPr/>
            </a:pPr>
            <a:endParaRPr lang="en-US" altLang="en-US" dirty="0">
              <a:solidFill>
                <a:srgbClr val="00B050"/>
              </a:solidFill>
            </a:endParaRPr>
          </a:p>
          <a:p>
            <a:pPr marL="342900" lvl="2" indent="-342900" eaLnBrk="1" hangingPunct="1">
              <a:defRPr/>
            </a:pPr>
            <a:r>
              <a:rPr lang="en-US" altLang="en-US" u="sng" dirty="0"/>
              <a:t>Rule 9.01(e): </a:t>
            </a:r>
            <a:r>
              <a:rPr lang="en-US" altLang="en-US" dirty="0"/>
              <a:t>Provides umpires guidance regarding </a:t>
            </a:r>
            <a:r>
              <a:rPr lang="en-US" altLang="en-US" dirty="0">
                <a:solidFill>
                  <a:srgbClr val="FF0000"/>
                </a:solidFill>
              </a:rPr>
              <a:t>fights and physical altercations</a:t>
            </a:r>
            <a:r>
              <a:rPr lang="en-US" altLang="en-US" dirty="0"/>
              <a:t>.</a:t>
            </a:r>
          </a:p>
          <a:p>
            <a:pPr marL="800100" lvl="3" indent="-342900" eaLnBrk="1" hangingPunct="1">
              <a:defRPr/>
            </a:pPr>
            <a:r>
              <a:rPr lang="en-US" altLang="en-US" dirty="0"/>
              <a:t>A manager, coach, or player shall not leave their position in the field or bench area during a fight or physical confrontation</a:t>
            </a:r>
          </a:p>
          <a:p>
            <a:pPr marL="800100" lvl="3" indent="-342900" eaLnBrk="1" hangingPunct="1">
              <a:defRPr/>
            </a:pPr>
            <a:r>
              <a:rPr lang="en-US" altLang="en-US" dirty="0"/>
              <a:t>A manager or coach who attempts to prevent a fight or restore order, in the umpire’s judgement, is not in violation of this rule.</a:t>
            </a:r>
          </a:p>
          <a:p>
            <a:pPr marL="0" lvl="2" indent="0" eaLnBrk="1" hangingPunct="1">
              <a:buFontTx/>
              <a:buNone/>
              <a:defRPr/>
            </a:pPr>
            <a:r>
              <a:rPr lang="en-US" altLang="en-US" b="1" u="sng" dirty="0"/>
              <a:t>PENALTY for (d) and (e)</a:t>
            </a:r>
            <a:r>
              <a:rPr lang="en-US" altLang="en-US" dirty="0"/>
              <a:t>: The umpire shall eject the offender(s) from the game immediately.</a:t>
            </a:r>
          </a:p>
          <a:p>
            <a:pPr marL="0" lvl="2" indent="0" algn="ctr" eaLnBrk="1" hangingPunct="1">
              <a:buFontTx/>
              <a:buNone/>
              <a:defRPr/>
            </a:pPr>
            <a:r>
              <a:rPr lang="en-US" altLang="en-US" b="1" i="1" dirty="0">
                <a:solidFill>
                  <a:srgbClr val="00B050"/>
                </a:solidFill>
              </a:rPr>
              <a:t>YOU ARE THE VISIBLE STANDARD OF ACCEPTABLE BEHAVIOR FOR THE LITTLE LEAGUE PROGRAM!</a:t>
            </a:r>
          </a:p>
          <a:p>
            <a:pPr marL="0" lvl="2" indent="0" algn="ctr" eaLnBrk="1" hangingPunct="1">
              <a:buFontTx/>
              <a:buNone/>
              <a:defRPr/>
            </a:pPr>
            <a:endParaRPr lang="en-US" altLang="en-US" dirty="0"/>
          </a:p>
          <a:p>
            <a:pPr marL="0" indent="0" eaLnBrk="1" hangingPunct="1">
              <a:buFontTx/>
              <a:buNone/>
              <a:defRPr/>
            </a:pPr>
            <a:endParaRPr lang="en-US" altLang="en-US"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E29A082B-8363-4AD3-BCD5-37ED8944C9E8}"/>
              </a:ext>
            </a:extLst>
          </p:cNvPr>
          <p:cNvSpPr>
            <a:spLocks noGrp="1" noChangeArrowheads="1"/>
          </p:cNvSpPr>
          <p:nvPr>
            <p:ph type="title"/>
          </p:nvPr>
        </p:nvSpPr>
        <p:spPr>
          <a:xfrm>
            <a:off x="457200" y="273050"/>
            <a:ext cx="8153400" cy="641350"/>
          </a:xfrm>
        </p:spPr>
        <p:txBody>
          <a:bodyPr/>
          <a:lstStyle/>
          <a:p>
            <a:pPr eaLnBrk="1" hangingPunct="1"/>
            <a:r>
              <a:rPr lang="en-US" altLang="en-US" sz="4000" dirty="0"/>
              <a:t>2026 District 8 Rules – Contact</a:t>
            </a:r>
          </a:p>
        </p:txBody>
      </p:sp>
      <p:sp>
        <p:nvSpPr>
          <p:cNvPr id="131075" name="Rectangle 3">
            <a:extLst>
              <a:ext uri="{FF2B5EF4-FFF2-40B4-BE49-F238E27FC236}">
                <a16:creationId xmlns:a16="http://schemas.microsoft.com/office/drawing/2014/main" id="{F5C33B65-A55F-4CB4-B061-4904C4C27C12}"/>
              </a:ext>
            </a:extLst>
          </p:cNvPr>
          <p:cNvSpPr>
            <a:spLocks noGrp="1" noChangeArrowheads="1"/>
          </p:cNvSpPr>
          <p:nvPr>
            <p:ph type="body" sz="half" idx="2"/>
          </p:nvPr>
        </p:nvSpPr>
        <p:spPr>
          <a:xfrm>
            <a:off x="457200" y="1143000"/>
            <a:ext cx="4419600" cy="4983163"/>
          </a:xfrm>
        </p:spPr>
        <p:txBody>
          <a:bodyPr/>
          <a:lstStyle/>
          <a:p>
            <a:pPr eaLnBrk="1" hangingPunct="1"/>
            <a:r>
              <a:rPr lang="en-US" altLang="en-US" sz="2800" dirty="0"/>
              <a:t>John Hildreth - UIC</a:t>
            </a:r>
          </a:p>
          <a:p>
            <a:pPr eaLnBrk="1" hangingPunct="1"/>
            <a:r>
              <a:rPr lang="en-US" altLang="en-US" sz="2800" dirty="0">
                <a:hlinkClick r:id="rId3"/>
              </a:rPr>
              <a:t>John_hildrethii@msn.com</a:t>
            </a:r>
            <a:endParaRPr lang="en-US" altLang="en-US" sz="2800" dirty="0"/>
          </a:p>
          <a:p>
            <a:pPr eaLnBrk="1" hangingPunct="1"/>
            <a:r>
              <a:rPr lang="en-US" altLang="en-US" sz="2800" dirty="0"/>
              <a:t>227-9257 (C)</a:t>
            </a:r>
          </a:p>
          <a:p>
            <a:pPr eaLnBrk="1" hangingPunct="1"/>
            <a:endParaRPr lang="en-US" altLang="en-US" sz="2800" dirty="0"/>
          </a:p>
          <a:p>
            <a:pPr eaLnBrk="1" hangingPunct="1"/>
            <a:r>
              <a:rPr lang="en-US" altLang="en-US" sz="2800" dirty="0"/>
              <a:t>Robin Murray - DA</a:t>
            </a:r>
          </a:p>
          <a:p>
            <a:pPr eaLnBrk="1" hangingPunct="1"/>
            <a:r>
              <a:rPr lang="en-US" altLang="en-US" sz="2800" dirty="0">
                <a:hlinkClick r:id="rId4"/>
              </a:rPr>
              <a:t>rmurray23@cox.net</a:t>
            </a:r>
            <a:endParaRPr lang="en-US" altLang="en-US" sz="2800" dirty="0"/>
          </a:p>
          <a:p>
            <a:pPr eaLnBrk="1" hangingPunct="1"/>
            <a:r>
              <a:rPr lang="en-US" altLang="en-US" sz="2800" dirty="0"/>
              <a:t>234-7160 (C)</a:t>
            </a:r>
          </a:p>
          <a:p>
            <a:pPr eaLnBrk="1" hangingPunct="1"/>
            <a:r>
              <a:rPr lang="en-US" altLang="en-US" sz="2800" dirty="0"/>
              <a:t>458-9415 (H)</a:t>
            </a:r>
          </a:p>
          <a:p>
            <a:pPr eaLnBrk="1" hangingPunct="1"/>
            <a:r>
              <a:rPr lang="en-US" altLang="en-US" sz="2800" dirty="0"/>
              <a:t>538-5139 (W)</a:t>
            </a:r>
          </a:p>
        </p:txBody>
      </p:sp>
      <p:pic>
        <p:nvPicPr>
          <p:cNvPr id="131076" name="Content Placeholder 3">
            <a:extLst>
              <a:ext uri="{FF2B5EF4-FFF2-40B4-BE49-F238E27FC236}">
                <a16:creationId xmlns:a16="http://schemas.microsoft.com/office/drawing/2014/main" id="{B8CC9A77-0A0C-49F1-89DE-863DBEA2CEB7}"/>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5943600" y="4227513"/>
            <a:ext cx="2835275" cy="2630487"/>
          </a:xfrm>
        </p:spPr>
      </p:pic>
      <p:pic>
        <p:nvPicPr>
          <p:cNvPr id="131077" name="Picture 1">
            <a:extLst>
              <a:ext uri="{FF2B5EF4-FFF2-40B4-BE49-F238E27FC236}">
                <a16:creationId xmlns:a16="http://schemas.microsoft.com/office/drawing/2014/main" id="{146307D6-83FC-43F3-A74B-93BC998DA54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38813" y="1163638"/>
            <a:ext cx="2871787"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6885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7B34278C-7A93-4EB4-B2C4-0CE01927523F}"/>
              </a:ext>
            </a:extLst>
          </p:cNvPr>
          <p:cNvSpPr>
            <a:spLocks noGrp="1" noChangeArrowheads="1"/>
          </p:cNvSpPr>
          <p:nvPr>
            <p:ph type="title"/>
          </p:nvPr>
        </p:nvSpPr>
        <p:spPr>
          <a:xfrm>
            <a:off x="457200" y="0"/>
            <a:ext cx="8229600" cy="1143000"/>
          </a:xfrm>
        </p:spPr>
        <p:txBody>
          <a:bodyPr/>
          <a:lstStyle/>
          <a:p>
            <a:pPr eaLnBrk="1" hangingPunct="1"/>
            <a:r>
              <a:rPr lang="en-US" altLang="en-US" dirty="0"/>
              <a:t>Backup Slides</a:t>
            </a:r>
          </a:p>
        </p:txBody>
      </p:sp>
      <p:sp>
        <p:nvSpPr>
          <p:cNvPr id="118787" name="Rectangle 3">
            <a:extLst>
              <a:ext uri="{FF2B5EF4-FFF2-40B4-BE49-F238E27FC236}">
                <a16:creationId xmlns:a16="http://schemas.microsoft.com/office/drawing/2014/main" id="{3E0E9702-AB7D-4F7B-B882-F23DB02F1BF4}"/>
              </a:ext>
            </a:extLst>
          </p:cNvPr>
          <p:cNvSpPr>
            <a:spLocks noGrp="1" noChangeArrowheads="1"/>
          </p:cNvSpPr>
          <p:nvPr>
            <p:ph type="body" idx="1"/>
          </p:nvPr>
        </p:nvSpPr>
        <p:spPr>
          <a:xfrm>
            <a:off x="457200" y="1143000"/>
            <a:ext cx="8458200" cy="5486400"/>
          </a:xfrm>
        </p:spPr>
        <p:txBody>
          <a:bodyPr/>
          <a:lstStyle/>
          <a:p>
            <a:pPr eaLnBrk="1" hangingPunct="1"/>
            <a:endParaRPr lang="en-US" altLang="en-US"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42393-8022-621A-6931-B0D45CA9598F}"/>
            </a:ext>
          </a:extLst>
        </p:cNvPr>
        <p:cNvGrpSpPr/>
        <p:nvPr/>
      </p:nvGrpSpPr>
      <p:grpSpPr>
        <a:xfrm>
          <a:off x="0" y="0"/>
          <a:ext cx="0" cy="0"/>
          <a:chOff x="0" y="0"/>
          <a:chExt cx="0" cy="0"/>
        </a:xfrm>
      </p:grpSpPr>
      <p:sp>
        <p:nvSpPr>
          <p:cNvPr id="118786" name="Rectangle 2">
            <a:extLst>
              <a:ext uri="{FF2B5EF4-FFF2-40B4-BE49-F238E27FC236}">
                <a16:creationId xmlns:a16="http://schemas.microsoft.com/office/drawing/2014/main" id="{A0200472-1088-CA18-901F-6DA97DEAEE9A}"/>
              </a:ext>
            </a:extLst>
          </p:cNvPr>
          <p:cNvSpPr>
            <a:spLocks noGrp="1" noChangeArrowheads="1"/>
          </p:cNvSpPr>
          <p:nvPr>
            <p:ph type="title"/>
          </p:nvPr>
        </p:nvSpPr>
        <p:spPr>
          <a:xfrm>
            <a:off x="457200" y="0"/>
            <a:ext cx="8229600" cy="1143000"/>
          </a:xfrm>
        </p:spPr>
        <p:txBody>
          <a:bodyPr/>
          <a:lstStyle/>
          <a:p>
            <a:pPr eaLnBrk="1" hangingPunct="1"/>
            <a:r>
              <a:rPr lang="en-US" altLang="en-US" dirty="0"/>
              <a:t>2026 District 8 Rules – Umpires</a:t>
            </a:r>
          </a:p>
        </p:txBody>
      </p:sp>
      <p:sp>
        <p:nvSpPr>
          <p:cNvPr id="118787" name="Rectangle 3">
            <a:extLst>
              <a:ext uri="{FF2B5EF4-FFF2-40B4-BE49-F238E27FC236}">
                <a16:creationId xmlns:a16="http://schemas.microsoft.com/office/drawing/2014/main" id="{8B210151-4317-625E-CEDF-BC530A84A704}"/>
              </a:ext>
            </a:extLst>
          </p:cNvPr>
          <p:cNvSpPr>
            <a:spLocks noGrp="1" noChangeArrowheads="1"/>
          </p:cNvSpPr>
          <p:nvPr>
            <p:ph type="body" idx="1"/>
          </p:nvPr>
        </p:nvSpPr>
        <p:spPr>
          <a:xfrm>
            <a:off x="457200" y="1143000"/>
            <a:ext cx="8458200" cy="5486400"/>
          </a:xfrm>
        </p:spPr>
        <p:txBody>
          <a:bodyPr/>
          <a:lstStyle/>
          <a:p>
            <a:pPr eaLnBrk="1" hangingPunct="1"/>
            <a:r>
              <a:rPr lang="en-US" altLang="en-US" sz="2400" dirty="0"/>
              <a:t>Arrive early enough to </a:t>
            </a:r>
            <a:r>
              <a:rPr lang="en-US" altLang="en-US" sz="2400" dirty="0">
                <a:solidFill>
                  <a:srgbClr val="0070C0"/>
                </a:solidFill>
              </a:rPr>
              <a:t>check equipment </a:t>
            </a:r>
          </a:p>
          <a:p>
            <a:pPr eaLnBrk="1" hangingPunct="1"/>
            <a:r>
              <a:rPr lang="en-US" altLang="en-US" sz="2400" dirty="0"/>
              <a:t>A good </a:t>
            </a:r>
            <a:r>
              <a:rPr lang="en-US" altLang="en-US" sz="2400" dirty="0">
                <a:solidFill>
                  <a:srgbClr val="0070C0"/>
                </a:solidFill>
              </a:rPr>
              <a:t>pregame meeting </a:t>
            </a:r>
            <a:r>
              <a:rPr lang="en-US" altLang="en-US" sz="2400" dirty="0"/>
              <a:t>sets a positive tone</a:t>
            </a:r>
          </a:p>
          <a:p>
            <a:pPr eaLnBrk="1" hangingPunct="1"/>
            <a:r>
              <a:rPr lang="en-US" altLang="en-US" sz="2400" dirty="0"/>
              <a:t>Steps for dealing with coaches:</a:t>
            </a:r>
          </a:p>
          <a:p>
            <a:pPr lvl="1" eaLnBrk="1" hangingPunct="1"/>
            <a:r>
              <a:rPr lang="en-US" altLang="en-US" sz="2000" dirty="0">
                <a:solidFill>
                  <a:srgbClr val="0070C0"/>
                </a:solidFill>
              </a:rPr>
              <a:t>Ignore</a:t>
            </a:r>
          </a:p>
          <a:p>
            <a:pPr lvl="1" eaLnBrk="1" hangingPunct="1"/>
            <a:r>
              <a:rPr lang="en-US" altLang="en-US" sz="2000" dirty="0">
                <a:solidFill>
                  <a:srgbClr val="0070C0"/>
                </a:solidFill>
              </a:rPr>
              <a:t>Acknowledge</a:t>
            </a:r>
            <a:r>
              <a:rPr lang="en-US" altLang="en-US" sz="2000" dirty="0"/>
              <a:t> (hold up hand &amp; say “Coach, that’s enough”</a:t>
            </a:r>
          </a:p>
          <a:p>
            <a:pPr lvl="1" eaLnBrk="1" hangingPunct="1"/>
            <a:r>
              <a:rPr lang="en-US" altLang="en-US" sz="2000" dirty="0">
                <a:solidFill>
                  <a:srgbClr val="00B050"/>
                </a:solidFill>
              </a:rPr>
              <a:t>Warn</a:t>
            </a:r>
            <a:r>
              <a:rPr lang="en-US" altLang="en-US" sz="2000" dirty="0"/>
              <a:t> (“Coach, this is your warning, return to the dugout”)</a:t>
            </a:r>
          </a:p>
          <a:p>
            <a:pPr lvl="1" eaLnBrk="1" hangingPunct="1"/>
            <a:r>
              <a:rPr lang="en-US" altLang="en-US" sz="2000" dirty="0">
                <a:solidFill>
                  <a:srgbClr val="00B050"/>
                </a:solidFill>
              </a:rPr>
              <a:t>Restriction</a:t>
            </a:r>
            <a:r>
              <a:rPr lang="en-US" altLang="en-US" sz="2000" dirty="0"/>
              <a:t> (restrict coach to the dugout for the rest of the game)</a:t>
            </a:r>
          </a:p>
          <a:p>
            <a:pPr lvl="1" eaLnBrk="1" hangingPunct="1"/>
            <a:r>
              <a:rPr lang="en-US" altLang="en-US" sz="2000" dirty="0">
                <a:solidFill>
                  <a:srgbClr val="FF0000"/>
                </a:solidFill>
              </a:rPr>
              <a:t>Eject</a:t>
            </a:r>
            <a:r>
              <a:rPr lang="en-US" altLang="en-US" sz="2000" dirty="0"/>
              <a:t> (if coach still fails to comply, remove him from the field)</a:t>
            </a:r>
          </a:p>
          <a:p>
            <a:pPr eaLnBrk="1" hangingPunct="1"/>
            <a:r>
              <a:rPr lang="en-US" altLang="en-US" sz="2400" dirty="0"/>
              <a:t>Be a good listener, let the manager have his say</a:t>
            </a:r>
          </a:p>
          <a:p>
            <a:pPr eaLnBrk="1" hangingPunct="1"/>
            <a:r>
              <a:rPr lang="en-US" altLang="en-US" sz="2400" dirty="0"/>
              <a:t>Ask the coach what rule he thinks applies</a:t>
            </a:r>
          </a:p>
          <a:p>
            <a:pPr eaLnBrk="1" hangingPunct="1"/>
            <a:r>
              <a:rPr lang="en-US" altLang="en-US" sz="2400" dirty="0"/>
              <a:t>If your partner ends the discussion, step in and direct the coach away from your partner</a:t>
            </a:r>
          </a:p>
        </p:txBody>
      </p:sp>
    </p:spTree>
    <p:extLst>
      <p:ext uri="{BB962C8B-B14F-4D97-AF65-F5344CB8AC3E}">
        <p14:creationId xmlns:p14="http://schemas.microsoft.com/office/powerpoint/2010/main" val="20923246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F891109E-2717-4672-B355-65C139355788}"/>
              </a:ext>
            </a:extLst>
          </p:cNvPr>
          <p:cNvSpPr>
            <a:spLocks noGrp="1" noChangeArrowheads="1"/>
          </p:cNvSpPr>
          <p:nvPr>
            <p:ph type="title"/>
          </p:nvPr>
        </p:nvSpPr>
        <p:spPr>
          <a:xfrm>
            <a:off x="457200" y="0"/>
            <a:ext cx="8229600" cy="1143000"/>
          </a:xfrm>
        </p:spPr>
        <p:txBody>
          <a:bodyPr/>
          <a:lstStyle/>
          <a:p>
            <a:pPr eaLnBrk="1" hangingPunct="1"/>
            <a:r>
              <a:rPr lang="en-US" altLang="en-US" dirty="0"/>
              <a:t>2026 District 8 Rules – Umpires</a:t>
            </a:r>
          </a:p>
        </p:txBody>
      </p:sp>
      <p:sp>
        <p:nvSpPr>
          <p:cNvPr id="120835" name="Rectangle 3">
            <a:extLst>
              <a:ext uri="{FF2B5EF4-FFF2-40B4-BE49-F238E27FC236}">
                <a16:creationId xmlns:a16="http://schemas.microsoft.com/office/drawing/2014/main" id="{CB2637EF-9EC3-4915-9806-924D21946285}"/>
              </a:ext>
            </a:extLst>
          </p:cNvPr>
          <p:cNvSpPr>
            <a:spLocks noGrp="1" noChangeArrowheads="1"/>
          </p:cNvSpPr>
          <p:nvPr>
            <p:ph type="body" idx="1"/>
          </p:nvPr>
        </p:nvSpPr>
        <p:spPr>
          <a:xfrm>
            <a:off x="457200" y="1143000"/>
            <a:ext cx="8458200" cy="5486400"/>
          </a:xfrm>
        </p:spPr>
        <p:txBody>
          <a:bodyPr/>
          <a:lstStyle/>
          <a:p>
            <a:pPr eaLnBrk="1" hangingPunct="1"/>
            <a:r>
              <a:rPr lang="en-US" altLang="en-US" sz="2400"/>
              <a:t>Steps for creating a good image of a play:</a:t>
            </a:r>
          </a:p>
          <a:p>
            <a:pPr lvl="1" eaLnBrk="1" hangingPunct="1"/>
            <a:r>
              <a:rPr lang="en-US" altLang="en-US" sz="2000"/>
              <a:t>On the rubber</a:t>
            </a:r>
          </a:p>
          <a:p>
            <a:pPr lvl="1" eaLnBrk="1" hangingPunct="1"/>
            <a:r>
              <a:rPr lang="en-US" altLang="en-US" sz="2000"/>
              <a:t>Get Set</a:t>
            </a:r>
          </a:p>
          <a:p>
            <a:pPr lvl="1" eaLnBrk="1" hangingPunct="1"/>
            <a:r>
              <a:rPr lang="en-US" altLang="en-US" sz="2000"/>
              <a:t>Track</a:t>
            </a:r>
          </a:p>
          <a:p>
            <a:pPr lvl="1" eaLnBrk="1" hangingPunct="1"/>
            <a:r>
              <a:rPr lang="en-US" altLang="en-US" sz="2000"/>
              <a:t>Read</a:t>
            </a:r>
          </a:p>
          <a:p>
            <a:pPr lvl="1" eaLnBrk="1" hangingPunct="1"/>
            <a:r>
              <a:rPr lang="en-US" altLang="en-US" sz="2000"/>
              <a:t>Hold</a:t>
            </a:r>
          </a:p>
          <a:p>
            <a:pPr lvl="1" eaLnBrk="1" hangingPunct="1"/>
            <a:r>
              <a:rPr lang="en-US" altLang="en-US" sz="2000"/>
              <a:t>Call</a:t>
            </a:r>
          </a:p>
          <a:p>
            <a:pPr eaLnBrk="1" hangingPunct="1"/>
            <a:r>
              <a:rPr lang="en-US" altLang="en-US" sz="2400"/>
              <a:t>On the bases:</a:t>
            </a:r>
          </a:p>
          <a:p>
            <a:pPr lvl="1" eaLnBrk="1" hangingPunct="1"/>
            <a:r>
              <a:rPr lang="en-US" altLang="en-US" sz="2000"/>
              <a:t>Focus </a:t>
            </a:r>
            <a:r>
              <a:rPr lang="en-US" altLang="en-US" sz="2000" b="1" i="1">
                <a:solidFill>
                  <a:srgbClr val="00B050"/>
                </a:solidFill>
              </a:rPr>
              <a:t>eyes</a:t>
            </a:r>
            <a:r>
              <a:rPr lang="en-US" altLang="en-US" sz="2000"/>
              <a:t> on the front side of the base</a:t>
            </a:r>
          </a:p>
          <a:p>
            <a:pPr lvl="1" eaLnBrk="1" hangingPunct="1"/>
            <a:r>
              <a:rPr lang="en-US" altLang="en-US" sz="2000"/>
              <a:t>Listen for the snap of the ball in the glove</a:t>
            </a:r>
          </a:p>
          <a:p>
            <a:pPr lvl="1" eaLnBrk="1" hangingPunct="1"/>
            <a:r>
              <a:rPr lang="en-US" altLang="en-US" sz="2000"/>
              <a:t>Listen for the thud of the runners foot on the bag</a:t>
            </a:r>
          </a:p>
          <a:p>
            <a:pPr lvl="1" eaLnBrk="1" hangingPunct="1"/>
            <a:r>
              <a:rPr lang="en-US" altLang="en-US" sz="2000"/>
              <a:t>Find the ball/determine the </a:t>
            </a:r>
            <a:r>
              <a:rPr lang="en-US" altLang="en-US" sz="2000">
                <a:solidFill>
                  <a:srgbClr val="0070C0"/>
                </a:solidFill>
              </a:rPr>
              <a:t>status of the ball</a:t>
            </a:r>
          </a:p>
          <a:p>
            <a:pPr lvl="1" eaLnBrk="1" hangingPunct="1"/>
            <a:r>
              <a:rPr lang="en-US" altLang="en-US" sz="2000"/>
              <a:t>Call</a:t>
            </a:r>
          </a:p>
          <a:p>
            <a:pPr eaLnBrk="1" hangingPunct="1"/>
            <a:r>
              <a:rPr lang="en-US" altLang="en-US" sz="2400"/>
              <a:t>Concentration is the key!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D698E416-6491-4BFB-9146-7A7DA15BA65F}"/>
              </a:ext>
            </a:extLst>
          </p:cNvPr>
          <p:cNvSpPr>
            <a:spLocks noGrp="1" noChangeArrowheads="1"/>
          </p:cNvSpPr>
          <p:nvPr>
            <p:ph type="title"/>
          </p:nvPr>
        </p:nvSpPr>
        <p:spPr>
          <a:xfrm>
            <a:off x="457200" y="0"/>
            <a:ext cx="8229600" cy="1143000"/>
          </a:xfrm>
        </p:spPr>
        <p:txBody>
          <a:bodyPr/>
          <a:lstStyle/>
          <a:p>
            <a:pPr eaLnBrk="1" hangingPunct="1"/>
            <a:r>
              <a:rPr lang="en-US" altLang="en-US" dirty="0"/>
              <a:t>2026 District 8 Rules – Umpires</a:t>
            </a:r>
          </a:p>
        </p:txBody>
      </p:sp>
      <p:sp>
        <p:nvSpPr>
          <p:cNvPr id="122883" name="Rectangle 3">
            <a:extLst>
              <a:ext uri="{FF2B5EF4-FFF2-40B4-BE49-F238E27FC236}">
                <a16:creationId xmlns:a16="http://schemas.microsoft.com/office/drawing/2014/main" id="{EF952074-D0DE-4867-9571-BA1137CA3055}"/>
              </a:ext>
            </a:extLst>
          </p:cNvPr>
          <p:cNvSpPr>
            <a:spLocks noGrp="1" noChangeArrowheads="1"/>
          </p:cNvSpPr>
          <p:nvPr>
            <p:ph type="body" idx="1"/>
          </p:nvPr>
        </p:nvSpPr>
        <p:spPr>
          <a:xfrm>
            <a:off x="457200" y="1143000"/>
            <a:ext cx="8458200" cy="5486400"/>
          </a:xfrm>
        </p:spPr>
        <p:txBody>
          <a:bodyPr/>
          <a:lstStyle/>
          <a:p>
            <a:pPr eaLnBrk="1" hangingPunct="1">
              <a:lnSpc>
                <a:spcPct val="90000"/>
              </a:lnSpc>
            </a:pPr>
            <a:r>
              <a:rPr lang="en-US" altLang="en-US"/>
              <a:t>Don’t miss an opportunity to call a strike or an out</a:t>
            </a:r>
          </a:p>
          <a:p>
            <a:pPr eaLnBrk="1" hangingPunct="1">
              <a:lnSpc>
                <a:spcPct val="90000"/>
              </a:lnSpc>
            </a:pPr>
            <a:r>
              <a:rPr lang="en-US" altLang="en-US"/>
              <a:t>If the catcher doesn’t catch it, it’s an easy ball call</a:t>
            </a:r>
          </a:p>
          <a:p>
            <a:pPr eaLnBrk="1" hangingPunct="1">
              <a:lnSpc>
                <a:spcPct val="90000"/>
              </a:lnSpc>
            </a:pPr>
            <a:r>
              <a:rPr lang="en-US" altLang="en-US"/>
              <a:t>If the runner is stealing, call it a strike unless it is clearly way out of the zone</a:t>
            </a:r>
          </a:p>
          <a:p>
            <a:pPr eaLnBrk="1" hangingPunct="1">
              <a:lnSpc>
                <a:spcPct val="90000"/>
              </a:lnSpc>
            </a:pPr>
            <a:r>
              <a:rPr lang="en-US" altLang="en-US"/>
              <a:t>You can’t be wrong on a judgment call, if it’s close, sell it (step towards a close call)</a:t>
            </a:r>
          </a:p>
          <a:p>
            <a:pPr eaLnBrk="1" hangingPunct="1">
              <a:lnSpc>
                <a:spcPct val="90000"/>
              </a:lnSpc>
            </a:pPr>
            <a:r>
              <a:rPr lang="en-US" altLang="en-US"/>
              <a:t>95% of the calls make themselves, you earn your hotdog and coke on the other 5%</a:t>
            </a:r>
          </a:p>
          <a:p>
            <a:pPr eaLnBrk="1" hangingPunct="1">
              <a:lnSpc>
                <a:spcPct val="90000"/>
              </a:lnSpc>
            </a:pPr>
            <a:r>
              <a:rPr lang="en-US" altLang="en-US">
                <a:solidFill>
                  <a:srgbClr val="0070C0"/>
                </a:solidFill>
              </a:rPr>
              <a:t>Always Enjoy the game!</a:t>
            </a:r>
          </a:p>
          <a:p>
            <a:pPr eaLnBrk="1" hangingPunct="1">
              <a:lnSpc>
                <a:spcPct val="90000"/>
              </a:lnSpc>
            </a:pPr>
            <a:endParaRPr lang="en-US"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5BB68FE6-63B5-4DC9-A088-CB7BE70D89E0}"/>
              </a:ext>
            </a:extLst>
          </p:cNvPr>
          <p:cNvSpPr>
            <a:spLocks noGrp="1" noChangeArrowheads="1"/>
          </p:cNvSpPr>
          <p:nvPr>
            <p:ph type="title"/>
          </p:nvPr>
        </p:nvSpPr>
        <p:spPr>
          <a:xfrm>
            <a:off x="381000" y="0"/>
            <a:ext cx="8305800" cy="1143000"/>
          </a:xfrm>
        </p:spPr>
        <p:txBody>
          <a:bodyPr/>
          <a:lstStyle/>
          <a:p>
            <a:pPr eaLnBrk="1" hangingPunct="1"/>
            <a:r>
              <a:rPr lang="en-US" altLang="en-US" dirty="0"/>
              <a:t>2026 District 8 Rules – Basic Six</a:t>
            </a:r>
          </a:p>
        </p:txBody>
      </p:sp>
      <p:sp>
        <p:nvSpPr>
          <p:cNvPr id="124931" name="Rectangle 3">
            <a:extLst>
              <a:ext uri="{FF2B5EF4-FFF2-40B4-BE49-F238E27FC236}">
                <a16:creationId xmlns:a16="http://schemas.microsoft.com/office/drawing/2014/main" id="{8D1C30CF-0902-49FD-8D2F-1F00D83B7F14}"/>
              </a:ext>
            </a:extLst>
          </p:cNvPr>
          <p:cNvSpPr>
            <a:spLocks noGrp="1" noChangeArrowheads="1"/>
          </p:cNvSpPr>
          <p:nvPr>
            <p:ph type="body" idx="1"/>
          </p:nvPr>
        </p:nvSpPr>
        <p:spPr>
          <a:xfrm>
            <a:off x="457200" y="1143000"/>
            <a:ext cx="8458200" cy="5486400"/>
          </a:xfrm>
        </p:spPr>
        <p:txBody>
          <a:bodyPr/>
          <a:lstStyle/>
          <a:p>
            <a:pPr eaLnBrk="1" hangingPunct="1"/>
            <a:r>
              <a:rPr lang="en-US" altLang="en-US" sz="3600"/>
              <a:t>Ball</a:t>
            </a:r>
          </a:p>
          <a:p>
            <a:pPr eaLnBrk="1" hangingPunct="1"/>
            <a:r>
              <a:rPr lang="en-US" altLang="en-US" sz="3600"/>
              <a:t>Strike</a:t>
            </a:r>
          </a:p>
          <a:p>
            <a:pPr eaLnBrk="1" hangingPunct="1"/>
            <a:r>
              <a:rPr lang="en-US" altLang="en-US" sz="3600"/>
              <a:t>Safe</a:t>
            </a:r>
          </a:p>
          <a:p>
            <a:pPr eaLnBrk="1" hangingPunct="1"/>
            <a:r>
              <a:rPr lang="en-US" altLang="en-US" sz="3600"/>
              <a:t>Out</a:t>
            </a:r>
          </a:p>
          <a:p>
            <a:pPr eaLnBrk="1" hangingPunct="1"/>
            <a:r>
              <a:rPr lang="en-US" altLang="en-US" sz="3600"/>
              <a:t>Time</a:t>
            </a:r>
          </a:p>
          <a:p>
            <a:pPr eaLnBrk="1" hangingPunct="1"/>
            <a:r>
              <a:rPr lang="en-US" altLang="en-US" sz="3600"/>
              <a:t>Foul (don’t’ vocalize “Fair”)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76A84-1EAC-19D6-C007-B65627D25B92}"/>
            </a:ext>
          </a:extLst>
        </p:cNvPr>
        <p:cNvGrpSpPr/>
        <p:nvPr/>
      </p:nvGrpSpPr>
      <p:grpSpPr>
        <a:xfrm>
          <a:off x="0" y="0"/>
          <a:ext cx="0" cy="0"/>
          <a:chOff x="0" y="0"/>
          <a:chExt cx="0" cy="0"/>
        </a:xfrm>
      </p:grpSpPr>
      <p:sp>
        <p:nvSpPr>
          <p:cNvPr id="6146" name="Rectangle 4">
            <a:extLst>
              <a:ext uri="{FF2B5EF4-FFF2-40B4-BE49-F238E27FC236}">
                <a16:creationId xmlns:a16="http://schemas.microsoft.com/office/drawing/2014/main" id="{27CE4C7A-069A-275A-EA4D-71BDA0981903}"/>
              </a:ext>
            </a:extLst>
          </p:cNvPr>
          <p:cNvSpPr>
            <a:spLocks noGrp="1" noChangeArrowheads="1"/>
          </p:cNvSpPr>
          <p:nvPr>
            <p:ph type="title"/>
          </p:nvPr>
        </p:nvSpPr>
        <p:spPr>
          <a:xfrm>
            <a:off x="495300" y="1235075"/>
            <a:ext cx="8077200" cy="641350"/>
          </a:xfrm>
        </p:spPr>
        <p:txBody>
          <a:bodyPr/>
          <a:lstStyle/>
          <a:p>
            <a:pPr algn="ctr" eaLnBrk="1" hangingPunct="1"/>
            <a:r>
              <a:rPr lang="en-US" altLang="en-US" sz="4000" dirty="0"/>
              <a:t>2026 District 8 Rules</a:t>
            </a:r>
            <a:br>
              <a:rPr lang="en-US" altLang="en-US" sz="4000" dirty="0"/>
            </a:br>
            <a:r>
              <a:rPr lang="en-US" altLang="en-US" u="sng" dirty="0"/>
              <a:t>Significant Changes 2026</a:t>
            </a:r>
            <a:br>
              <a:rPr lang="en-US" altLang="en-US" sz="4000" u="sng" dirty="0"/>
            </a:br>
            <a:endParaRPr lang="en-US" altLang="en-US" sz="4000" dirty="0"/>
          </a:p>
        </p:txBody>
      </p:sp>
      <p:sp>
        <p:nvSpPr>
          <p:cNvPr id="6147" name="Rectangle 5">
            <a:extLst>
              <a:ext uri="{FF2B5EF4-FFF2-40B4-BE49-F238E27FC236}">
                <a16:creationId xmlns:a16="http://schemas.microsoft.com/office/drawing/2014/main" id="{8DAFC30E-A19F-6299-D633-D876CA00C19F}"/>
              </a:ext>
            </a:extLst>
          </p:cNvPr>
          <p:cNvSpPr>
            <a:spLocks noGrp="1" noChangeArrowheads="1"/>
          </p:cNvSpPr>
          <p:nvPr>
            <p:ph type="body" sz="half" idx="2"/>
          </p:nvPr>
        </p:nvSpPr>
        <p:spPr>
          <a:xfrm>
            <a:off x="152400" y="1235076"/>
            <a:ext cx="8763000" cy="4860924"/>
          </a:xfrm>
        </p:spPr>
        <p:txBody>
          <a:bodyPr/>
          <a:lstStyle/>
          <a:p>
            <a:pPr indent="-6350">
              <a:lnSpc>
                <a:spcPct val="103000"/>
              </a:lnSpc>
              <a:spcBef>
                <a:spcPts val="0"/>
              </a:spcBef>
              <a:spcAft>
                <a:spcPts val="25"/>
              </a:spcAft>
            </a:pPr>
            <a:r>
              <a:rPr lang="en-US" sz="1800" dirty="0">
                <a:latin typeface="Arial" panose="020B0604020202020204" pitchFamily="34" charset="0"/>
                <a:ea typeface="Arial" panose="020B0604020202020204" pitchFamily="34" charset="0"/>
                <a:cs typeface="Times New Roman" panose="02020603050405020304" pitchFamily="18" charset="0"/>
              </a:rPr>
              <a:t> </a:t>
            </a:r>
            <a:r>
              <a:rPr lang="en-US" sz="1800" dirty="0">
                <a:solidFill>
                  <a:srgbClr val="FF0000"/>
                </a:solidFill>
                <a:latin typeface="Arial" panose="020B0604020202020204" pitchFamily="34" charset="0"/>
                <a:ea typeface="Arial" panose="020B0604020202020204" pitchFamily="34" charset="0"/>
                <a:cs typeface="Times New Roman" panose="02020603050405020304" pitchFamily="18" charset="0"/>
              </a:rPr>
              <a:t>RULES</a:t>
            </a:r>
          </a:p>
          <a:p>
            <a:pPr marL="279400" indent="-285750">
              <a:lnSpc>
                <a:spcPct val="103000"/>
              </a:lnSpc>
              <a:spcBef>
                <a:spcPts val="0"/>
              </a:spcBef>
              <a:spcAft>
                <a:spcPts val="25"/>
              </a:spcAft>
              <a:buFont typeface="Arial" panose="020B0604020202020204" pitchFamily="34" charset="0"/>
              <a:buChar char="•"/>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279400" indent="-285750">
              <a:lnSpc>
                <a:spcPct val="103000"/>
              </a:lnSpc>
              <a:spcBef>
                <a:spcPts val="0"/>
              </a:spcBef>
              <a:spcAft>
                <a:spcPts val="25"/>
              </a:spcAft>
              <a:buFont typeface="Arial" panose="020B0604020202020204" pitchFamily="34" charset="0"/>
              <a:buChar char="•"/>
            </a:pPr>
            <a:r>
              <a:rPr lang="en-US" sz="1800" dirty="0">
                <a:latin typeface="Arial" panose="020B0604020202020204" pitchFamily="34" charset="0"/>
                <a:ea typeface="Arial" panose="020B0604020202020204" pitchFamily="34" charset="0"/>
                <a:cs typeface="Times New Roman" panose="02020603050405020304" pitchFamily="18" charset="0"/>
              </a:rPr>
              <a:t>Baseball and Softball – Rule 1.10 – Note 2 – Use of Pine Tar: Permits the use of pine tar or any other similar adhesive substance at all levels of Little League Baseball and Softball.</a:t>
            </a:r>
          </a:p>
          <a:p>
            <a:pPr marL="279400" indent="-285750">
              <a:lnSpc>
                <a:spcPct val="103000"/>
              </a:lnSpc>
              <a:spcBef>
                <a:spcPts val="0"/>
              </a:spcBef>
              <a:spcAft>
                <a:spcPts val="25"/>
              </a:spcAft>
              <a:buFont typeface="Arial" panose="020B0604020202020204" pitchFamily="34" charset="0"/>
              <a:buChar char="•"/>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279400" indent="-285750">
              <a:lnSpc>
                <a:spcPct val="103000"/>
              </a:lnSpc>
              <a:spcBef>
                <a:spcPts val="0"/>
              </a:spcBef>
              <a:spcAft>
                <a:spcPts val="25"/>
              </a:spcAft>
              <a:buFont typeface="Arial" panose="020B0604020202020204" pitchFamily="34" charset="0"/>
              <a:buChar char="•"/>
            </a:pPr>
            <a:r>
              <a:rPr lang="en-US" sz="1800" dirty="0">
                <a:latin typeface="Arial" panose="020B0604020202020204" pitchFamily="34" charset="0"/>
                <a:ea typeface="Arial" panose="020B0604020202020204" pitchFamily="34" charset="0"/>
                <a:cs typeface="Times New Roman" panose="02020603050405020304" pitchFamily="18" charset="0"/>
              </a:rPr>
              <a:t>Baseball and Softball – Rule 1.10 – A.R. 2 – Products to Assist the Batter: Updates wording to permit the use of thumb protectors and clarifies that products such as, but not limited to, choke-knobs and choke-up assists are not permitted.</a:t>
            </a:r>
          </a:p>
          <a:p>
            <a:pPr marL="279400" indent="-285750">
              <a:lnSpc>
                <a:spcPct val="103000"/>
              </a:lnSpc>
              <a:spcBef>
                <a:spcPts val="0"/>
              </a:spcBef>
              <a:spcAft>
                <a:spcPts val="25"/>
              </a:spcAft>
              <a:buFont typeface="Arial" panose="020B0604020202020204" pitchFamily="34" charset="0"/>
              <a:buChar char="•"/>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279400" indent="-285750">
              <a:lnSpc>
                <a:spcPct val="103000"/>
              </a:lnSpc>
              <a:spcBef>
                <a:spcPts val="0"/>
              </a:spcBef>
              <a:spcAft>
                <a:spcPts val="25"/>
              </a:spcAft>
              <a:buFont typeface="Arial" panose="020B0604020202020204" pitchFamily="34" charset="0"/>
              <a:buChar char="•"/>
            </a:pPr>
            <a:r>
              <a:rPr lang="en-US" sz="1800" dirty="0">
                <a:latin typeface="Arial" panose="020B0604020202020204" pitchFamily="34" charset="0"/>
                <a:ea typeface="Arial" panose="020B0604020202020204" pitchFamily="34" charset="0"/>
                <a:cs typeface="Times New Roman" panose="02020603050405020304" pitchFamily="18" charset="0"/>
              </a:rPr>
              <a:t>Baseball – Rule 1.11(a)(3) – Sleeves Worn by the Pitcher: Removed the “neoprene” sleeve distinction in the rule to now include all sleeves.</a:t>
            </a:r>
          </a:p>
          <a:p>
            <a:pPr marL="279400" indent="-285750">
              <a:lnSpc>
                <a:spcPct val="103000"/>
              </a:lnSpc>
              <a:spcBef>
                <a:spcPts val="0"/>
              </a:spcBef>
              <a:spcAft>
                <a:spcPts val="25"/>
              </a:spcAft>
              <a:buFont typeface="Arial" panose="020B0604020202020204" pitchFamily="34" charset="0"/>
              <a:buChar char="•"/>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279400" indent="-285750">
              <a:lnSpc>
                <a:spcPct val="103000"/>
              </a:lnSpc>
              <a:spcBef>
                <a:spcPts val="0"/>
              </a:spcBef>
              <a:spcAft>
                <a:spcPts val="25"/>
              </a:spcAft>
              <a:buFont typeface="Arial" panose="020B0604020202020204" pitchFamily="34" charset="0"/>
              <a:buChar char="•"/>
            </a:pPr>
            <a:r>
              <a:rPr lang="en-US" sz="1800" dirty="0">
                <a:latin typeface="Arial" panose="020B0604020202020204" pitchFamily="34" charset="0"/>
                <a:ea typeface="Arial" panose="020B0604020202020204" pitchFamily="34" charset="0"/>
                <a:cs typeface="Times New Roman" panose="02020603050405020304" pitchFamily="18" charset="0"/>
              </a:rPr>
              <a:t>Baseball and Softball – Rule 3.04, 7.14(b), T-3(d) – Courtesy Runner: Clarifies the placement of runners when a team courtesy runs for the pitcher and/or catcher of record with 2 outs at the same time.</a:t>
            </a:r>
          </a:p>
          <a:p>
            <a:pPr marL="279400" indent="-285750">
              <a:lnSpc>
                <a:spcPct val="103000"/>
              </a:lnSpc>
              <a:spcBef>
                <a:spcPts val="0"/>
              </a:spcBef>
              <a:spcAft>
                <a:spcPts val="25"/>
              </a:spcAft>
              <a:buFont typeface="Arial" panose="020B0604020202020204" pitchFamily="34" charset="0"/>
              <a:buChar char="•"/>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indent="-6350">
              <a:lnSpc>
                <a:spcPct val="103000"/>
              </a:lnSpc>
              <a:spcBef>
                <a:spcPts val="0"/>
              </a:spcBef>
              <a:spcAft>
                <a:spcPts val="25"/>
              </a:spcAft>
            </a:pPr>
            <a:endParaRPr lang="en-US" sz="1800"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747413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A4ECFB2C-4E67-4591-90B9-3C2C00A6948E}"/>
              </a:ext>
            </a:extLst>
          </p:cNvPr>
          <p:cNvSpPr>
            <a:spLocks noGrp="1" noChangeArrowheads="1"/>
          </p:cNvSpPr>
          <p:nvPr>
            <p:ph type="title"/>
          </p:nvPr>
        </p:nvSpPr>
        <p:spPr>
          <a:xfrm>
            <a:off x="457200" y="0"/>
            <a:ext cx="8229600" cy="1143000"/>
          </a:xfrm>
        </p:spPr>
        <p:txBody>
          <a:bodyPr/>
          <a:lstStyle/>
          <a:p>
            <a:pPr eaLnBrk="1" hangingPunct="1"/>
            <a:r>
              <a:rPr lang="en-US" altLang="en-US" dirty="0"/>
              <a:t>2026 District 8 Rules – Plate</a:t>
            </a:r>
          </a:p>
        </p:txBody>
      </p:sp>
      <p:sp>
        <p:nvSpPr>
          <p:cNvPr id="126979" name="Rectangle 3">
            <a:extLst>
              <a:ext uri="{FF2B5EF4-FFF2-40B4-BE49-F238E27FC236}">
                <a16:creationId xmlns:a16="http://schemas.microsoft.com/office/drawing/2014/main" id="{5E5A0BB1-8007-4B9F-B660-A1CD733E091D}"/>
              </a:ext>
            </a:extLst>
          </p:cNvPr>
          <p:cNvSpPr>
            <a:spLocks noGrp="1" noChangeArrowheads="1"/>
          </p:cNvSpPr>
          <p:nvPr>
            <p:ph type="body" idx="1"/>
          </p:nvPr>
        </p:nvSpPr>
        <p:spPr>
          <a:xfrm>
            <a:off x="457200" y="1143000"/>
            <a:ext cx="8458200" cy="5486400"/>
          </a:xfrm>
        </p:spPr>
        <p:txBody>
          <a:bodyPr/>
          <a:lstStyle/>
          <a:p>
            <a:pPr eaLnBrk="1" hangingPunct="1"/>
            <a:r>
              <a:rPr lang="en-US" altLang="en-US"/>
              <a:t>Use the slot position</a:t>
            </a:r>
          </a:p>
          <a:p>
            <a:pPr eaLnBrk="1" hangingPunct="1"/>
            <a:r>
              <a:rPr lang="en-US" altLang="en-US">
                <a:solidFill>
                  <a:srgbClr val="0070C0"/>
                </a:solidFill>
              </a:rPr>
              <a:t>Slow down</a:t>
            </a:r>
            <a:r>
              <a:rPr lang="en-US" altLang="en-US"/>
              <a:t>, </a:t>
            </a:r>
            <a:r>
              <a:rPr lang="en-US" altLang="en-US">
                <a:solidFill>
                  <a:srgbClr val="00B050"/>
                </a:solidFill>
              </a:rPr>
              <a:t>call balls down/strikes up</a:t>
            </a:r>
          </a:p>
          <a:p>
            <a:pPr eaLnBrk="1" hangingPunct="1"/>
            <a:r>
              <a:rPr lang="en-US" altLang="en-US"/>
              <a:t>Call every pitch (ball, strike called (swinging strike only give a visual indication)</a:t>
            </a:r>
          </a:p>
          <a:p>
            <a:pPr eaLnBrk="1" hangingPunct="1"/>
            <a:r>
              <a:rPr lang="en-US" altLang="en-US"/>
              <a:t>“Illegal Pitch”</a:t>
            </a:r>
          </a:p>
          <a:p>
            <a:pPr eaLnBrk="1" hangingPunct="1"/>
            <a:r>
              <a:rPr lang="en-US" altLang="en-US"/>
              <a:t>“Balk”</a:t>
            </a:r>
          </a:p>
          <a:p>
            <a:pPr eaLnBrk="1" hangingPunct="1"/>
            <a:r>
              <a:rPr lang="en-US" altLang="en-US"/>
              <a:t>Clear to the left</a:t>
            </a:r>
          </a:p>
          <a:p>
            <a:pPr eaLnBrk="1" hangingPunct="1"/>
            <a:r>
              <a:rPr lang="en-US" altLang="en-US"/>
              <a:t>Point of plate, 1B line/3B line extended</a:t>
            </a:r>
          </a:p>
          <a:p>
            <a:pPr lvl="1" eaLnBrk="1" hangingPunct="1"/>
            <a:r>
              <a:rPr lang="en-US" altLang="en-US"/>
              <a:t>Use the </a:t>
            </a:r>
            <a:r>
              <a:rPr lang="en-US" altLang="en-US">
                <a:solidFill>
                  <a:srgbClr val="00B050"/>
                </a:solidFill>
              </a:rPr>
              <a:t>“Wedge”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CF9B0885-7922-4192-AEED-A18D64ACDAF8}"/>
              </a:ext>
            </a:extLst>
          </p:cNvPr>
          <p:cNvSpPr>
            <a:spLocks noGrp="1" noChangeArrowheads="1"/>
          </p:cNvSpPr>
          <p:nvPr>
            <p:ph type="title"/>
          </p:nvPr>
        </p:nvSpPr>
        <p:spPr>
          <a:xfrm>
            <a:off x="457200" y="0"/>
            <a:ext cx="8229600" cy="990600"/>
          </a:xfrm>
        </p:spPr>
        <p:txBody>
          <a:bodyPr/>
          <a:lstStyle/>
          <a:p>
            <a:pPr eaLnBrk="1" hangingPunct="1"/>
            <a:r>
              <a:rPr lang="en-US" altLang="en-US" dirty="0"/>
              <a:t>2026 District 8 Rules – Field</a:t>
            </a:r>
          </a:p>
        </p:txBody>
      </p:sp>
      <p:sp>
        <p:nvSpPr>
          <p:cNvPr id="129027" name="Rectangle 3">
            <a:extLst>
              <a:ext uri="{FF2B5EF4-FFF2-40B4-BE49-F238E27FC236}">
                <a16:creationId xmlns:a16="http://schemas.microsoft.com/office/drawing/2014/main" id="{0011C238-B808-4E7B-89BD-10791B7E4237}"/>
              </a:ext>
            </a:extLst>
          </p:cNvPr>
          <p:cNvSpPr>
            <a:spLocks noGrp="1" noChangeArrowheads="1"/>
          </p:cNvSpPr>
          <p:nvPr>
            <p:ph type="body" idx="1"/>
          </p:nvPr>
        </p:nvSpPr>
        <p:spPr>
          <a:xfrm>
            <a:off x="457200" y="990600"/>
            <a:ext cx="8458200" cy="5562600"/>
          </a:xfrm>
        </p:spPr>
        <p:txBody>
          <a:bodyPr/>
          <a:lstStyle/>
          <a:p>
            <a:pPr eaLnBrk="1" hangingPunct="1"/>
            <a:r>
              <a:rPr lang="en-US" altLang="en-US"/>
              <a:t>A/B/C &amp; 1/2/3</a:t>
            </a:r>
          </a:p>
          <a:p>
            <a:pPr eaLnBrk="1" hangingPunct="1"/>
            <a:r>
              <a:rPr lang="en-US" altLang="en-US"/>
              <a:t>Angle/Distance</a:t>
            </a:r>
          </a:p>
          <a:p>
            <a:pPr eaLnBrk="1" hangingPunct="1"/>
            <a:r>
              <a:rPr lang="en-US" altLang="en-US"/>
              <a:t>Pivot</a:t>
            </a:r>
          </a:p>
          <a:p>
            <a:pPr eaLnBrk="1" hangingPunct="1"/>
            <a:r>
              <a:rPr lang="en-US" altLang="en-US"/>
              <a:t>Fly Balls/Trouble Balls</a:t>
            </a:r>
          </a:p>
          <a:p>
            <a:pPr eaLnBrk="1" hangingPunct="1"/>
            <a:r>
              <a:rPr lang="en-US" altLang="en-US"/>
              <a:t>First to Third</a:t>
            </a:r>
          </a:p>
          <a:p>
            <a:pPr eaLnBrk="1" hangingPunct="1"/>
            <a:r>
              <a:rPr lang="en-US" altLang="en-US"/>
              <a:t>Working Area/Library</a:t>
            </a:r>
          </a:p>
          <a:p>
            <a:pPr eaLnBrk="1" hangingPunct="1"/>
            <a:r>
              <a:rPr lang="en-US" altLang="en-US"/>
              <a:t>Communication</a:t>
            </a:r>
          </a:p>
          <a:p>
            <a:pPr lvl="1" eaLnBrk="1" hangingPunct="1"/>
            <a:r>
              <a:rPr lang="en-US" altLang="en-US"/>
              <a:t>Infield Fly Rule</a:t>
            </a:r>
          </a:p>
          <a:p>
            <a:pPr lvl="1" eaLnBrk="1" hangingPunct="1"/>
            <a:r>
              <a:rPr lang="en-US" altLang="en-US"/>
              <a:t>Timing Play</a:t>
            </a:r>
          </a:p>
          <a:p>
            <a:pPr lvl="1" eaLnBrk="1" hangingPunct="1"/>
            <a:r>
              <a:rPr lang="en-US" altLang="en-US"/>
              <a:t>First to Third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F88BB08-AEFF-4929-83D0-93C2ECF663C1}"/>
              </a:ext>
            </a:extLst>
          </p:cNvPr>
          <p:cNvSpPr>
            <a:spLocks noGrp="1" noChangeArrowheads="1"/>
          </p:cNvSpPr>
          <p:nvPr>
            <p:ph type="title"/>
          </p:nvPr>
        </p:nvSpPr>
        <p:spPr>
          <a:xfrm>
            <a:off x="476250" y="32659"/>
            <a:ext cx="8229600" cy="949325"/>
          </a:xfrm>
        </p:spPr>
        <p:txBody>
          <a:bodyPr/>
          <a:lstStyle/>
          <a:p>
            <a:pPr eaLnBrk="1" hangingPunct="1"/>
            <a:r>
              <a:rPr lang="en-US" altLang="en-US" dirty="0"/>
              <a:t>2026 District 8 Rules – </a:t>
            </a:r>
            <a:r>
              <a:rPr lang="en-US" altLang="en-US" dirty="0">
                <a:hlinkClick r:id="rId3" action="ppaction://hlinksldjump"/>
              </a:rPr>
              <a:t>Rule 4</a:t>
            </a:r>
            <a:endParaRPr lang="en-US" altLang="en-US" dirty="0"/>
          </a:p>
        </p:txBody>
      </p:sp>
      <p:sp>
        <p:nvSpPr>
          <p:cNvPr id="67587" name="Rectangle 3">
            <a:extLst>
              <a:ext uri="{FF2B5EF4-FFF2-40B4-BE49-F238E27FC236}">
                <a16:creationId xmlns:a16="http://schemas.microsoft.com/office/drawing/2014/main" id="{0BE915BD-6021-49E4-BA03-A9538D294338}"/>
              </a:ext>
            </a:extLst>
          </p:cNvPr>
          <p:cNvSpPr>
            <a:spLocks noGrp="1" noChangeArrowheads="1"/>
          </p:cNvSpPr>
          <p:nvPr>
            <p:ph idx="1"/>
          </p:nvPr>
        </p:nvSpPr>
        <p:spPr>
          <a:xfrm>
            <a:off x="457200" y="838200"/>
            <a:ext cx="8229600" cy="5181600"/>
          </a:xfrm>
        </p:spPr>
        <p:txBody>
          <a:bodyPr>
            <a:normAutofit fontScale="92500" lnSpcReduction="10000"/>
          </a:bodyPr>
          <a:lstStyle/>
          <a:p>
            <a:pPr eaLnBrk="1" hangingPunct="1">
              <a:lnSpc>
                <a:spcPct val="90000"/>
              </a:lnSpc>
            </a:pPr>
            <a:r>
              <a:rPr lang="en-US" sz="1800" dirty="0">
                <a:latin typeface="Arial" panose="020B0604020202020204" pitchFamily="34" charset="0"/>
              </a:rPr>
              <a:t>League uses the continuous batting order and a player gets hurt while at-bat. What do we do now? Answer: </a:t>
            </a:r>
            <a:r>
              <a:rPr lang="en-US" sz="1800" dirty="0">
                <a:solidFill>
                  <a:srgbClr val="FF0000"/>
                </a:solidFill>
                <a:latin typeface="Arial" panose="020B0604020202020204" pitchFamily="34" charset="0"/>
              </a:rPr>
              <a:t>The  next batter in the order takes his/her place and assumes the count and the game continues. </a:t>
            </a:r>
            <a:r>
              <a:rPr lang="en-US" sz="1800" dirty="0">
                <a:latin typeface="Arial" panose="020B0604020202020204" pitchFamily="34" charset="0"/>
              </a:rPr>
              <a:t>If that injured player is unable to continue in the game the next time, he/she is scheduled to bat merely skip over him/her and continue the game.</a:t>
            </a:r>
          </a:p>
          <a:p>
            <a:pPr eaLnBrk="1" hangingPunct="1">
              <a:lnSpc>
                <a:spcPct val="90000"/>
              </a:lnSpc>
            </a:pPr>
            <a:endParaRPr lang="en-US" sz="1400" dirty="0">
              <a:latin typeface="Arial" panose="020B0604020202020204" pitchFamily="34" charset="0"/>
            </a:endParaRPr>
          </a:p>
          <a:p>
            <a:pPr eaLnBrk="1" hangingPunct="1">
              <a:lnSpc>
                <a:spcPct val="90000"/>
              </a:lnSpc>
            </a:pPr>
            <a:r>
              <a:rPr lang="en-US" sz="1800" dirty="0">
                <a:latin typeface="Arial" panose="020B0604020202020204" pitchFamily="34" charset="0"/>
              </a:rPr>
              <a:t>League is using the CBO and a player is at bat, hits the ball and is hurt while running the bases. Who takes his place on the base? It is recommended that the last out of last inning or  </a:t>
            </a:r>
            <a:r>
              <a:rPr lang="en-US" sz="1800" dirty="0">
                <a:solidFill>
                  <a:srgbClr val="FF0000"/>
                </a:solidFill>
                <a:latin typeface="Arial" panose="020B0604020202020204" pitchFamily="34" charset="0"/>
              </a:rPr>
              <a:t>last out of that offensive inning or a Courtesy runner </a:t>
            </a:r>
            <a:r>
              <a:rPr lang="en-US" sz="1800" dirty="0">
                <a:latin typeface="Arial" panose="020B0604020202020204" pitchFamily="34" charset="0"/>
              </a:rPr>
              <a:t>. What you need to watch out for is getting in a situation where the offensive team needs a run and all of a sudden, they need a runner and “they” select the team’s fastest runner. </a:t>
            </a:r>
            <a:r>
              <a:rPr lang="en-US" sz="1800" dirty="0">
                <a:solidFill>
                  <a:srgbClr val="FF0000"/>
                </a:solidFill>
                <a:latin typeface="Arial" panose="020B0604020202020204" pitchFamily="34" charset="0"/>
              </a:rPr>
              <a:t>Make it clean and in writing so there will never be any questions if using CBO during Regular Season,  Tournament will use above in Red.</a:t>
            </a:r>
            <a:br>
              <a:rPr lang="en-US" sz="1800" dirty="0"/>
            </a:br>
            <a:endParaRPr lang="en-US" sz="1800" dirty="0">
              <a:latin typeface="Arial" panose="020B0604020202020204" pitchFamily="34" charset="0"/>
            </a:endParaRPr>
          </a:p>
          <a:p>
            <a:pPr eaLnBrk="1" hangingPunct="1">
              <a:lnSpc>
                <a:spcPct val="90000"/>
              </a:lnSpc>
            </a:pPr>
            <a:r>
              <a:rPr lang="en-US" sz="1800" dirty="0">
                <a:latin typeface="Arial" panose="020B0604020202020204" pitchFamily="34" charset="0"/>
              </a:rPr>
              <a:t>League is using the CBO at the Intermediate (50-70)/Junior/Senior League level and wants to take its </a:t>
            </a:r>
            <a:r>
              <a:rPr lang="en-US" sz="1800" dirty="0">
                <a:solidFill>
                  <a:srgbClr val="FF0000"/>
                </a:solidFill>
                <a:latin typeface="Arial" panose="020B0604020202020204" pitchFamily="34" charset="0"/>
              </a:rPr>
              <a:t>pitcher off the mound put him/her in the dugout </a:t>
            </a:r>
            <a:r>
              <a:rPr lang="en-US" sz="1800" dirty="0">
                <a:latin typeface="Arial" panose="020B0604020202020204" pitchFamily="34" charset="0"/>
              </a:rPr>
              <a:t>for a rest and bring him/ her back later because he/she is still in the line- up.  Can they do that? </a:t>
            </a:r>
            <a:r>
              <a:rPr lang="en-US" sz="1800" dirty="0">
                <a:solidFill>
                  <a:srgbClr val="FF0000"/>
                </a:solidFill>
                <a:latin typeface="Arial" panose="020B0604020202020204" pitchFamily="34" charset="0"/>
              </a:rPr>
              <a:t>No.</a:t>
            </a:r>
            <a:r>
              <a:rPr lang="en-US" sz="1800" dirty="0">
                <a:latin typeface="Arial" panose="020B0604020202020204" pitchFamily="34" charset="0"/>
              </a:rPr>
              <a:t> While admittedly the player is still in the batting order, however, when they took the pitcher off the mound and </a:t>
            </a:r>
            <a:r>
              <a:rPr lang="en-US" sz="1800" dirty="0">
                <a:solidFill>
                  <a:srgbClr val="FF0000"/>
                </a:solidFill>
                <a:latin typeface="Arial" panose="020B0604020202020204" pitchFamily="34" charset="0"/>
              </a:rPr>
              <a:t>moved him/her to the dugout they lost their chance to bring the pitcher back. </a:t>
            </a:r>
            <a:r>
              <a:rPr lang="en-US" sz="1800" dirty="0">
                <a:latin typeface="Arial" panose="020B0604020202020204" pitchFamily="34" charset="0"/>
              </a:rPr>
              <a:t>The rule was written to keep the pitcher in the lineup both offensively and defensively.</a:t>
            </a:r>
          </a:p>
          <a:p>
            <a:pPr eaLnBrk="1" hangingPunct="1">
              <a:lnSpc>
                <a:spcPct val="90000"/>
              </a:lnSpc>
            </a:pPr>
            <a:endParaRPr lang="en-US" altLang="en-US" sz="1000" dirty="0">
              <a:latin typeface="Arial" panose="020B0604020202020204" pitchFamily="34" charset="0"/>
            </a:endParaRPr>
          </a:p>
          <a:p>
            <a:pPr eaLnBrk="1" hangingPunct="1">
              <a:lnSpc>
                <a:spcPct val="90000"/>
              </a:lnSpc>
            </a:pPr>
            <a:r>
              <a:rPr lang="en-US" sz="1400" dirty="0">
                <a:latin typeface="Arial" panose="020B0604020202020204" pitchFamily="34" charset="0"/>
              </a:rPr>
              <a:t>Little League® Umpire School Rules Instruction Manual Page 47 &amp; Tournament Playing Rules (Apps)</a:t>
            </a:r>
            <a:endParaRPr lang="en-US" altLang="en-US" sz="1400" dirty="0"/>
          </a:p>
        </p:txBody>
      </p:sp>
    </p:spTree>
    <p:extLst>
      <p:ext uri="{BB962C8B-B14F-4D97-AF65-F5344CB8AC3E}">
        <p14:creationId xmlns:p14="http://schemas.microsoft.com/office/powerpoint/2010/main" val="622402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1D3FE-47A2-3CF4-DEBF-07A8CB5E1525}"/>
            </a:ext>
          </a:extLst>
        </p:cNvPr>
        <p:cNvGrpSpPr/>
        <p:nvPr/>
      </p:nvGrpSpPr>
      <p:grpSpPr>
        <a:xfrm>
          <a:off x="0" y="0"/>
          <a:ext cx="0" cy="0"/>
          <a:chOff x="0" y="0"/>
          <a:chExt cx="0" cy="0"/>
        </a:xfrm>
      </p:grpSpPr>
      <p:sp>
        <p:nvSpPr>
          <p:cNvPr id="6146" name="Rectangle 4">
            <a:extLst>
              <a:ext uri="{FF2B5EF4-FFF2-40B4-BE49-F238E27FC236}">
                <a16:creationId xmlns:a16="http://schemas.microsoft.com/office/drawing/2014/main" id="{8D614EFD-1B12-190B-26B2-5D5A6F170F86}"/>
              </a:ext>
            </a:extLst>
          </p:cNvPr>
          <p:cNvSpPr>
            <a:spLocks noGrp="1" noChangeArrowheads="1"/>
          </p:cNvSpPr>
          <p:nvPr>
            <p:ph type="title"/>
          </p:nvPr>
        </p:nvSpPr>
        <p:spPr>
          <a:xfrm>
            <a:off x="495300" y="1235075"/>
            <a:ext cx="8077200" cy="641350"/>
          </a:xfrm>
        </p:spPr>
        <p:txBody>
          <a:bodyPr/>
          <a:lstStyle/>
          <a:p>
            <a:pPr algn="ctr" eaLnBrk="1" hangingPunct="1"/>
            <a:r>
              <a:rPr lang="en-US" altLang="en-US" sz="4000" dirty="0"/>
              <a:t>2026 District 8 Rules</a:t>
            </a:r>
            <a:br>
              <a:rPr lang="en-US" altLang="en-US" sz="4000" dirty="0"/>
            </a:br>
            <a:r>
              <a:rPr lang="en-US" altLang="en-US" u="sng" dirty="0"/>
              <a:t>Significant Changes 2026</a:t>
            </a:r>
            <a:br>
              <a:rPr lang="en-US" altLang="en-US" sz="4000" u="sng" dirty="0"/>
            </a:br>
            <a:endParaRPr lang="en-US" altLang="en-US" sz="4000" dirty="0"/>
          </a:p>
        </p:txBody>
      </p:sp>
      <p:sp>
        <p:nvSpPr>
          <p:cNvPr id="6147" name="Rectangle 5">
            <a:extLst>
              <a:ext uri="{FF2B5EF4-FFF2-40B4-BE49-F238E27FC236}">
                <a16:creationId xmlns:a16="http://schemas.microsoft.com/office/drawing/2014/main" id="{30890F31-33C7-717F-08D2-E6E583539108}"/>
              </a:ext>
            </a:extLst>
          </p:cNvPr>
          <p:cNvSpPr>
            <a:spLocks noGrp="1" noChangeArrowheads="1"/>
          </p:cNvSpPr>
          <p:nvPr>
            <p:ph type="body" sz="half" idx="2"/>
          </p:nvPr>
        </p:nvSpPr>
        <p:spPr>
          <a:xfrm>
            <a:off x="228600" y="1235075"/>
            <a:ext cx="8763000" cy="4860924"/>
          </a:xfrm>
        </p:spPr>
        <p:txBody>
          <a:bodyPr/>
          <a:lstStyle/>
          <a:p>
            <a:pPr indent="-6350">
              <a:lnSpc>
                <a:spcPct val="103000"/>
              </a:lnSpc>
              <a:spcBef>
                <a:spcPts val="0"/>
              </a:spcBef>
              <a:spcAft>
                <a:spcPts val="25"/>
              </a:spcAft>
            </a:pPr>
            <a:r>
              <a:rPr lang="en-US" sz="1800" dirty="0">
                <a:latin typeface="Arial" panose="020B0604020202020204" pitchFamily="34" charset="0"/>
                <a:ea typeface="Arial" panose="020B0604020202020204" pitchFamily="34" charset="0"/>
                <a:cs typeface="Times New Roman" panose="02020603050405020304" pitchFamily="18" charset="0"/>
              </a:rPr>
              <a:t> </a:t>
            </a:r>
            <a:r>
              <a:rPr lang="en-US" sz="1800" dirty="0">
                <a:solidFill>
                  <a:srgbClr val="FF0000"/>
                </a:solidFill>
                <a:latin typeface="Arial" panose="020B0604020202020204" pitchFamily="34" charset="0"/>
                <a:ea typeface="Arial" panose="020B0604020202020204" pitchFamily="34" charset="0"/>
                <a:cs typeface="Times New Roman" panose="02020603050405020304" pitchFamily="18" charset="0"/>
              </a:rPr>
              <a:t>RULES</a:t>
            </a:r>
          </a:p>
          <a:p>
            <a:pPr marL="279400" indent="-285750">
              <a:lnSpc>
                <a:spcPct val="103000"/>
              </a:lnSpc>
              <a:spcBef>
                <a:spcPts val="0"/>
              </a:spcBef>
              <a:spcAft>
                <a:spcPts val="25"/>
              </a:spcAft>
              <a:buFont typeface="Arial" panose="020B0604020202020204" pitchFamily="34" charset="0"/>
              <a:buChar char="•"/>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279400" indent="-285750">
              <a:lnSpc>
                <a:spcPct val="103000"/>
              </a:lnSpc>
              <a:spcBef>
                <a:spcPts val="0"/>
              </a:spcBef>
              <a:spcAft>
                <a:spcPts val="25"/>
              </a:spcAft>
              <a:buFont typeface="Arial" panose="020B0604020202020204" pitchFamily="34" charset="0"/>
              <a:buChar char="•"/>
            </a:pPr>
            <a:r>
              <a:rPr lang="en-US" sz="1800" dirty="0">
                <a:latin typeface="Arial" panose="020B0604020202020204" pitchFamily="34" charset="0"/>
                <a:ea typeface="Arial" panose="020B0604020202020204" pitchFamily="34" charset="0"/>
                <a:cs typeface="Times New Roman" panose="02020603050405020304" pitchFamily="18" charset="0"/>
              </a:rPr>
              <a:t>Baseball and Softball – Rule 3.17 – Malfunctioning One-Way Communication Device: Clarifies that a reasonable amount of time must be provided to a team to correct a malfunctioning one-way communication device.</a:t>
            </a:r>
          </a:p>
          <a:p>
            <a:pPr marL="279400" indent="-285750">
              <a:lnSpc>
                <a:spcPct val="103000"/>
              </a:lnSpc>
              <a:spcBef>
                <a:spcPts val="0"/>
              </a:spcBef>
              <a:spcAft>
                <a:spcPts val="25"/>
              </a:spcAft>
              <a:buFont typeface="Arial" panose="020B0604020202020204" pitchFamily="34" charset="0"/>
              <a:buChar char="•"/>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279400" indent="-285750">
              <a:lnSpc>
                <a:spcPct val="103000"/>
              </a:lnSpc>
              <a:spcBef>
                <a:spcPts val="0"/>
              </a:spcBef>
              <a:spcAft>
                <a:spcPts val="25"/>
              </a:spcAft>
              <a:buFont typeface="Arial" panose="020B0604020202020204" pitchFamily="34" charset="0"/>
              <a:buChar char="•"/>
            </a:pPr>
            <a:r>
              <a:rPr lang="en-US" sz="1800" dirty="0">
                <a:latin typeface="Arial" panose="020B0604020202020204" pitchFamily="34" charset="0"/>
                <a:ea typeface="Arial" panose="020B0604020202020204" pitchFamily="34" charset="0"/>
                <a:cs typeface="Times New Roman" panose="02020603050405020304" pitchFamily="18" charset="0"/>
              </a:rPr>
              <a:t>Baseball and Softball – Rule 4.04 – Note 2 – When a Player is Injured, Becomes Ill, or Must Leave the Game Site: Provides guidance for situations when a player is unable to complete a plate appearance or run after reaching base safely due to injury, illness, or ejection while using the continuous batting order during the regular season.</a:t>
            </a:r>
          </a:p>
          <a:p>
            <a:pPr indent="-6350">
              <a:lnSpc>
                <a:spcPct val="103000"/>
              </a:lnSpc>
              <a:spcBef>
                <a:spcPts val="0"/>
              </a:spcBef>
              <a:spcAft>
                <a:spcPts val="25"/>
              </a:spcAft>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279400" indent="-285750">
              <a:lnSpc>
                <a:spcPct val="103000"/>
              </a:lnSpc>
              <a:spcBef>
                <a:spcPts val="0"/>
              </a:spcBef>
              <a:spcAft>
                <a:spcPts val="25"/>
              </a:spcAft>
              <a:buFont typeface="Arial" panose="020B0604020202020204" pitchFamily="34" charset="0"/>
              <a:buChar char="•"/>
            </a:pPr>
            <a:r>
              <a:rPr lang="en-US" sz="1800" dirty="0">
                <a:latin typeface="Arial" panose="020B0604020202020204" pitchFamily="34" charset="0"/>
                <a:ea typeface="Arial" panose="020B0604020202020204" pitchFamily="34" charset="0"/>
                <a:cs typeface="Times New Roman" panose="02020603050405020304" pitchFamily="18" charset="0"/>
              </a:rPr>
              <a:t>Baseball and Softball – Rule 4.18 – Forfeited Games: Removed the requirement for the scorebook to be signed by the Umpire-in-Chief for forfeited games.</a:t>
            </a:r>
          </a:p>
          <a:p>
            <a:pPr indent="-6350">
              <a:lnSpc>
                <a:spcPct val="103000"/>
              </a:lnSpc>
              <a:spcBef>
                <a:spcPts val="0"/>
              </a:spcBef>
              <a:spcAft>
                <a:spcPts val="25"/>
              </a:spcAft>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279400" indent="-285750">
              <a:lnSpc>
                <a:spcPct val="103000"/>
              </a:lnSpc>
              <a:spcBef>
                <a:spcPts val="0"/>
              </a:spcBef>
              <a:spcAft>
                <a:spcPts val="25"/>
              </a:spcAft>
              <a:buFont typeface="Arial" panose="020B0604020202020204" pitchFamily="34" charset="0"/>
              <a:buChar char="•"/>
            </a:pPr>
            <a:r>
              <a:rPr lang="en-US" sz="1800" dirty="0">
                <a:latin typeface="Arial" panose="020B0604020202020204" pitchFamily="34" charset="0"/>
                <a:ea typeface="Arial" panose="020B0604020202020204" pitchFamily="34" charset="0"/>
                <a:cs typeface="Times New Roman" panose="02020603050405020304" pitchFamily="18" charset="0"/>
              </a:rPr>
              <a:t>Baseball and Softball – Rule 6.06(d) – Illegal Bats: Reworded to provide consistency with Tournament Rule 3(b).</a:t>
            </a:r>
          </a:p>
        </p:txBody>
      </p:sp>
    </p:spTree>
    <p:extLst>
      <p:ext uri="{BB962C8B-B14F-4D97-AF65-F5344CB8AC3E}">
        <p14:creationId xmlns:p14="http://schemas.microsoft.com/office/powerpoint/2010/main" val="900388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20701-F4C1-E29B-A21D-13A013D15AF1}"/>
            </a:ext>
          </a:extLst>
        </p:cNvPr>
        <p:cNvGrpSpPr/>
        <p:nvPr/>
      </p:nvGrpSpPr>
      <p:grpSpPr>
        <a:xfrm>
          <a:off x="0" y="0"/>
          <a:ext cx="0" cy="0"/>
          <a:chOff x="0" y="0"/>
          <a:chExt cx="0" cy="0"/>
        </a:xfrm>
      </p:grpSpPr>
      <p:sp>
        <p:nvSpPr>
          <p:cNvPr id="6146" name="Rectangle 4">
            <a:extLst>
              <a:ext uri="{FF2B5EF4-FFF2-40B4-BE49-F238E27FC236}">
                <a16:creationId xmlns:a16="http://schemas.microsoft.com/office/drawing/2014/main" id="{C8C482DE-94F1-E449-46FD-0CA5993DB5CF}"/>
              </a:ext>
            </a:extLst>
          </p:cNvPr>
          <p:cNvSpPr>
            <a:spLocks noGrp="1" noChangeArrowheads="1"/>
          </p:cNvSpPr>
          <p:nvPr>
            <p:ph type="title"/>
          </p:nvPr>
        </p:nvSpPr>
        <p:spPr>
          <a:xfrm>
            <a:off x="495300" y="1235075"/>
            <a:ext cx="8077200" cy="641350"/>
          </a:xfrm>
        </p:spPr>
        <p:txBody>
          <a:bodyPr/>
          <a:lstStyle/>
          <a:p>
            <a:pPr algn="ctr" eaLnBrk="1" hangingPunct="1"/>
            <a:r>
              <a:rPr lang="en-US" altLang="en-US" sz="4000" dirty="0"/>
              <a:t>2026 District 8 Rules</a:t>
            </a:r>
            <a:br>
              <a:rPr lang="en-US" altLang="en-US" sz="4000" dirty="0"/>
            </a:br>
            <a:r>
              <a:rPr lang="en-US" altLang="en-US" u="sng" dirty="0"/>
              <a:t>Significant Changes 2026</a:t>
            </a:r>
            <a:br>
              <a:rPr lang="en-US" altLang="en-US" sz="4000" u="sng" dirty="0"/>
            </a:br>
            <a:endParaRPr lang="en-US" altLang="en-US" sz="4000" dirty="0"/>
          </a:p>
        </p:txBody>
      </p:sp>
      <p:sp>
        <p:nvSpPr>
          <p:cNvPr id="6147" name="Rectangle 5">
            <a:extLst>
              <a:ext uri="{FF2B5EF4-FFF2-40B4-BE49-F238E27FC236}">
                <a16:creationId xmlns:a16="http://schemas.microsoft.com/office/drawing/2014/main" id="{A7103BC2-CF54-826E-0516-A0CCA5435A8B}"/>
              </a:ext>
            </a:extLst>
          </p:cNvPr>
          <p:cNvSpPr>
            <a:spLocks noGrp="1" noChangeArrowheads="1"/>
          </p:cNvSpPr>
          <p:nvPr>
            <p:ph type="body" sz="half" idx="2"/>
          </p:nvPr>
        </p:nvSpPr>
        <p:spPr>
          <a:xfrm>
            <a:off x="152400" y="1235076"/>
            <a:ext cx="8763000" cy="4860924"/>
          </a:xfrm>
        </p:spPr>
        <p:txBody>
          <a:bodyPr/>
          <a:lstStyle/>
          <a:p>
            <a:pPr indent="-6350">
              <a:lnSpc>
                <a:spcPct val="103000"/>
              </a:lnSpc>
              <a:spcBef>
                <a:spcPts val="0"/>
              </a:spcBef>
              <a:spcAft>
                <a:spcPts val="25"/>
              </a:spcAft>
            </a:pPr>
            <a:r>
              <a:rPr lang="en-US" sz="1800" dirty="0">
                <a:latin typeface="Arial" panose="020B0604020202020204" pitchFamily="34" charset="0"/>
                <a:ea typeface="Arial" panose="020B0604020202020204" pitchFamily="34" charset="0"/>
                <a:cs typeface="Times New Roman" panose="02020603050405020304" pitchFamily="18" charset="0"/>
              </a:rPr>
              <a:t> </a:t>
            </a:r>
            <a:r>
              <a:rPr lang="en-US" sz="1800" dirty="0">
                <a:solidFill>
                  <a:srgbClr val="FF0000"/>
                </a:solidFill>
                <a:latin typeface="Arial" panose="020B0604020202020204" pitchFamily="34" charset="0"/>
                <a:ea typeface="Arial" panose="020B0604020202020204" pitchFamily="34" charset="0"/>
                <a:cs typeface="Times New Roman" panose="02020603050405020304" pitchFamily="18" charset="0"/>
              </a:rPr>
              <a:t>RULES</a:t>
            </a:r>
          </a:p>
          <a:p>
            <a:pPr marL="279400" indent="-285750">
              <a:lnSpc>
                <a:spcPct val="103000"/>
              </a:lnSpc>
              <a:spcBef>
                <a:spcPts val="0"/>
              </a:spcBef>
              <a:spcAft>
                <a:spcPts val="25"/>
              </a:spcAft>
              <a:buFont typeface="Arial" panose="020B0604020202020204" pitchFamily="34" charset="0"/>
              <a:buChar char="•"/>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279400" indent="-285750">
              <a:lnSpc>
                <a:spcPct val="103000"/>
              </a:lnSpc>
              <a:spcBef>
                <a:spcPts val="0"/>
              </a:spcBef>
              <a:spcAft>
                <a:spcPts val="25"/>
              </a:spcAft>
              <a:buFont typeface="Arial" panose="020B0604020202020204" pitchFamily="34" charset="0"/>
              <a:buChar char="•"/>
            </a:pPr>
            <a:r>
              <a:rPr lang="en-US" sz="1800" dirty="0">
                <a:latin typeface="Arial" panose="020B0604020202020204" pitchFamily="34" charset="0"/>
                <a:ea typeface="Arial" panose="020B0604020202020204" pitchFamily="34" charset="0"/>
                <a:cs typeface="Times New Roman" panose="02020603050405020304" pitchFamily="18" charset="0"/>
              </a:rPr>
              <a:t>Baseball and Softball – Rule 7.15(g) – Procedures for Use of a Double First Base: Clarifies that on an uncaught third strike, the fielder and the runner can use either part of the base.</a:t>
            </a:r>
          </a:p>
          <a:p>
            <a:pPr marL="279400" indent="-285750">
              <a:lnSpc>
                <a:spcPct val="103000"/>
              </a:lnSpc>
              <a:spcBef>
                <a:spcPts val="0"/>
              </a:spcBef>
              <a:spcAft>
                <a:spcPts val="25"/>
              </a:spcAft>
              <a:buFont typeface="Arial" panose="020B0604020202020204" pitchFamily="34" charset="0"/>
              <a:buChar char="•"/>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279400" indent="-285750">
              <a:lnSpc>
                <a:spcPct val="103000"/>
              </a:lnSpc>
              <a:spcBef>
                <a:spcPts val="0"/>
              </a:spcBef>
              <a:spcAft>
                <a:spcPts val="25"/>
              </a:spcAft>
              <a:buFont typeface="Arial" panose="020B0604020202020204" pitchFamily="34" charset="0"/>
              <a:buChar char="•"/>
            </a:pPr>
            <a:r>
              <a:rPr lang="en-US" sz="1800" dirty="0">
                <a:latin typeface="Arial" panose="020B0604020202020204" pitchFamily="34" charset="0"/>
                <a:ea typeface="Arial" panose="020B0604020202020204" pitchFamily="34" charset="0"/>
                <a:cs typeface="Times New Roman" panose="02020603050405020304" pitchFamily="18" charset="0"/>
              </a:rPr>
              <a:t>Baseball – Rule 8.06(b) Note – Visits to the Pitcher and Returning as Pitcher (INT/JL/SL): Clarifies that in the Intermediate (50/70), Junior League, and Senior League Divisions, the number of visits remaining does not prevent a pitcher once removed from the mound as pitcher from returning as pitcher. </a:t>
            </a:r>
          </a:p>
          <a:p>
            <a:pPr marL="279400" indent="-285750">
              <a:lnSpc>
                <a:spcPct val="103000"/>
              </a:lnSpc>
              <a:spcBef>
                <a:spcPts val="0"/>
              </a:spcBef>
              <a:spcAft>
                <a:spcPts val="25"/>
              </a:spcAft>
              <a:buFont typeface="Arial" panose="020B0604020202020204" pitchFamily="34" charset="0"/>
              <a:buChar char="•"/>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279400" indent="-285750">
              <a:lnSpc>
                <a:spcPct val="103000"/>
              </a:lnSpc>
              <a:spcBef>
                <a:spcPts val="0"/>
              </a:spcBef>
              <a:spcAft>
                <a:spcPts val="25"/>
              </a:spcAft>
              <a:buFont typeface="Arial" panose="020B0604020202020204" pitchFamily="34" charset="0"/>
              <a:buChar char="•"/>
            </a:pPr>
            <a:r>
              <a:rPr lang="en-US" sz="1800" dirty="0">
                <a:latin typeface="Arial" panose="020B0604020202020204" pitchFamily="34" charset="0"/>
                <a:ea typeface="Arial" panose="020B0604020202020204" pitchFamily="34" charset="0"/>
                <a:cs typeface="Times New Roman" panose="02020603050405020304" pitchFamily="18" charset="0"/>
              </a:rPr>
              <a:t>Softball – Rule 8.06(b) Note – Visits to the Pitcher and Returning as Pitcher: Clarifies that the number of visits remaining does not prevent a pitcher once removed from the pitcher’s plate as pitcher from returning as pitcher.</a:t>
            </a:r>
          </a:p>
        </p:txBody>
      </p:sp>
    </p:spTree>
    <p:extLst>
      <p:ext uri="{BB962C8B-B14F-4D97-AF65-F5344CB8AC3E}">
        <p14:creationId xmlns:p14="http://schemas.microsoft.com/office/powerpoint/2010/main" val="300639533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23237</TotalTime>
  <Words>8990</Words>
  <Application>Microsoft Office PowerPoint</Application>
  <PresentationFormat>On-screen Show (4:3)</PresentationFormat>
  <Paragraphs>775</Paragraphs>
  <Slides>72</Slides>
  <Notes>60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ArialMT</vt:lpstr>
      <vt:lpstr>Calibri</vt:lpstr>
      <vt:lpstr>Symbol</vt:lpstr>
      <vt:lpstr>Wingdings</vt:lpstr>
      <vt:lpstr>Default Design</vt:lpstr>
      <vt:lpstr>2026 District 8 Rules Briefing</vt:lpstr>
      <vt:lpstr>2026 District 8 Rules</vt:lpstr>
      <vt:lpstr>Little League Rulebook App is now free in your App Store  One download gets all 3 rule books</vt:lpstr>
      <vt:lpstr>2026 AZ District 8 Umpire Clinic </vt:lpstr>
      <vt:lpstr>2026 District 8 Rules </vt:lpstr>
      <vt:lpstr>2026 District 8 Rules Significant Changes 2026 </vt:lpstr>
      <vt:lpstr>2026 District 8 Rules Significant Changes 2026 </vt:lpstr>
      <vt:lpstr>2026 District 8 Rules Significant Changes 2026 </vt:lpstr>
      <vt:lpstr>2026 District 8 Rules Significant Changes 2026 </vt:lpstr>
      <vt:lpstr>2026 District 8 Rules – Reg V</vt:lpstr>
      <vt:lpstr>2026 District 8 Rules – Reg VI  (Pitchers-Baseball)</vt:lpstr>
      <vt:lpstr>2026 District 8 Rules – Reg VI  (Pitchers-Baseball)</vt:lpstr>
      <vt:lpstr>2026 District 8 Rules – Reg VI  (Pitchers-Baseball)</vt:lpstr>
      <vt:lpstr>2026 District 8 Rules – Reg VI  (Pitchers-Baseball)</vt:lpstr>
      <vt:lpstr>2026 District 8 Rules – Reg VI  (Pitchers-Baseball)</vt:lpstr>
      <vt:lpstr>2026 District 8 Rules – Reg VI  (Pitchers-Baseball)</vt:lpstr>
      <vt:lpstr>2026 District 8 Rules – Reg VI  (Pitchers-Softball)</vt:lpstr>
      <vt:lpstr>2026 District 8 Rules – Reg VII (Schedules)</vt:lpstr>
      <vt:lpstr>2026 District 8 Rules – Reg XIV  (Field Decorum)</vt:lpstr>
      <vt:lpstr>2026 District 8 Rules – Reg XIV  (Field Decorum)</vt:lpstr>
      <vt:lpstr>2026 District 8 Rules – Rule 1</vt:lpstr>
      <vt:lpstr>2026 District 8 Rules – Rule 1</vt:lpstr>
      <vt:lpstr>2026 District 8 Rules – Rule 1  (Bat Rules Baseball)</vt:lpstr>
      <vt:lpstr>2026 District 8 Rules – Rule 1  (Bat Rules Softball)</vt:lpstr>
      <vt:lpstr>2026 District 8 Rules – Rule 1  (Bat Rules)</vt:lpstr>
      <vt:lpstr>2026 District 8 Rules – Rule 1</vt:lpstr>
      <vt:lpstr>2026 District 8 Rules – Rule 1</vt:lpstr>
      <vt:lpstr>2026 District 8 Rules – Rule 1</vt:lpstr>
      <vt:lpstr>2026 District 8 Rules – Rule 1 Jewelry</vt:lpstr>
      <vt:lpstr>2026 District 8 Rules – Rule 2</vt:lpstr>
      <vt:lpstr>2026 District 8 Rules – Rule 2</vt:lpstr>
      <vt:lpstr>2026 District 8 Rules – Rule 2</vt:lpstr>
      <vt:lpstr>2026 District 8 Rules – Rule 3</vt:lpstr>
      <vt:lpstr>2026 District 8 Rules – Rule 3</vt:lpstr>
      <vt:lpstr>2026 District 8 Rules – Rule 3</vt:lpstr>
      <vt:lpstr>2026 District 8 Rules – Rule 4</vt:lpstr>
      <vt:lpstr>2026 District 8 Rules – Rule 4</vt:lpstr>
      <vt:lpstr>2026 District 8 Rules – Rule 4</vt:lpstr>
      <vt:lpstr>2026 District 8 Rules – Rule 4</vt:lpstr>
      <vt:lpstr>2026 District 8 Rules – Appeal</vt:lpstr>
      <vt:lpstr>2026 District 8 Rules – Rule 4</vt:lpstr>
      <vt:lpstr>2026 District 8 Rules – Rule 5</vt:lpstr>
      <vt:lpstr>2026 District 8 Rules – Rule 6</vt:lpstr>
      <vt:lpstr>2026 District 8 Rules – Rule 6</vt:lpstr>
      <vt:lpstr>2026 District 8 Rules – Rule 6</vt:lpstr>
      <vt:lpstr>2026 District 8 Rules – Rule 6</vt:lpstr>
      <vt:lpstr>2026 District 8 Rules – Rule 6</vt:lpstr>
      <vt:lpstr>2026 District 8 Rules – Rule 7</vt:lpstr>
      <vt:lpstr>2026 District 8 Rules – Rule 7</vt:lpstr>
      <vt:lpstr>2026 District 8 Rules – Rule 7</vt:lpstr>
      <vt:lpstr>2026 District 8 Rules – Rule 7</vt:lpstr>
      <vt:lpstr>2026 District 8 Rules – Rule 7</vt:lpstr>
      <vt:lpstr>2026 District 8 Rules – Rule 7</vt:lpstr>
      <vt:lpstr>2026 District 8 Rules – Rule 7</vt:lpstr>
      <vt:lpstr>2026 District 8 Rules – Rule 7</vt:lpstr>
      <vt:lpstr>2026 District 8 Rules – Rule 7</vt:lpstr>
      <vt:lpstr>2026 District 8 Rules – Rule 7</vt:lpstr>
      <vt:lpstr>2026 District 8 Rules – Rule 8 (Baseball)</vt:lpstr>
      <vt:lpstr>2026 District 8 Rules – Rule 8.01  (Softball)</vt:lpstr>
      <vt:lpstr>2026 District 8 Rules – Rule 8.01 (Softball)</vt:lpstr>
      <vt:lpstr>2026 District 8 Rules – Rule 8 (Softball)</vt:lpstr>
      <vt:lpstr>2026 District 8 Rules – Rule 9</vt:lpstr>
      <vt:lpstr>2026 District 8 Rules – Rule 9</vt:lpstr>
      <vt:lpstr>2026 District 8 Rules – Contact</vt:lpstr>
      <vt:lpstr>Backup Slides</vt:lpstr>
      <vt:lpstr>2026 District 8 Rules – Umpires</vt:lpstr>
      <vt:lpstr>2026 District 8 Rules – Umpires</vt:lpstr>
      <vt:lpstr>2026 District 8 Rules – Umpires</vt:lpstr>
      <vt:lpstr>2026 District 8 Rules – Basic Six</vt:lpstr>
      <vt:lpstr>2026 District 8 Rules – Plate</vt:lpstr>
      <vt:lpstr>2026 District 8 Rules – Field</vt:lpstr>
      <vt:lpstr>2026 District 8 Rules – Rule 4</vt:lpstr>
    </vt:vector>
  </TitlesOfParts>
  <Company>ACE 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2009 SVLL Rules – Reg IV</dc:title>
  <dc:creator>Owner</dc:creator>
  <cp:lastModifiedBy>Sean Paul</cp:lastModifiedBy>
  <cp:revision>759</cp:revision>
  <dcterms:created xsi:type="dcterms:W3CDTF">2009-03-08T18:18:22Z</dcterms:created>
  <dcterms:modified xsi:type="dcterms:W3CDTF">2026-02-25T22:20:15Z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